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6" r:id="rId3"/>
    <p:sldId id="260" r:id="rId4"/>
    <p:sldId id="261" r:id="rId5"/>
    <p:sldId id="258" r:id="rId6"/>
    <p:sldId id="263" r:id="rId7"/>
    <p:sldId id="262" r:id="rId8"/>
    <p:sldId id="264" r:id="rId9"/>
    <p:sldId id="265" r:id="rId10"/>
    <p:sldId id="259"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7DE"/>
    <a:srgbClr val="FFE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833"/>
  </p:normalViewPr>
  <p:slideViewPr>
    <p:cSldViewPr snapToGrid="0" snapToObjects="1">
      <p:cViewPr varScale="1">
        <p:scale>
          <a:sx n="112" d="100"/>
          <a:sy n="112" d="100"/>
        </p:scale>
        <p:origin x="57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12206-11C6-4E4E-BBC4-9CCEE121D1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F22952-D961-B54F-9FF5-C1E435404B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BC879C-615C-9B43-BBAF-70BF2122B878}"/>
              </a:ext>
            </a:extLst>
          </p:cNvPr>
          <p:cNvSpPr>
            <a:spLocks noGrp="1"/>
          </p:cNvSpPr>
          <p:nvPr>
            <p:ph type="dt" sz="half" idx="10"/>
          </p:nvPr>
        </p:nvSpPr>
        <p:spPr/>
        <p:txBody>
          <a:bodyPr/>
          <a:lstStyle/>
          <a:p>
            <a:fld id="{AA55F49E-7979-F44A-9DB2-E0F60D234760}" type="datetimeFigureOut">
              <a:rPr lang="en-US" smtClean="0"/>
              <a:t>10/15/20</a:t>
            </a:fld>
            <a:endParaRPr lang="en-US"/>
          </a:p>
        </p:txBody>
      </p:sp>
      <p:sp>
        <p:nvSpPr>
          <p:cNvPr id="5" name="Footer Placeholder 4">
            <a:extLst>
              <a:ext uri="{FF2B5EF4-FFF2-40B4-BE49-F238E27FC236}">
                <a16:creationId xmlns:a16="http://schemas.microsoft.com/office/drawing/2014/main" id="{D45D64B7-4EE8-E24D-9CF0-5B94A612E9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5AFCA2-DB7A-B949-AE35-6BC8364B1F4C}"/>
              </a:ext>
            </a:extLst>
          </p:cNvPr>
          <p:cNvSpPr>
            <a:spLocks noGrp="1"/>
          </p:cNvSpPr>
          <p:nvPr>
            <p:ph type="sldNum" sz="quarter" idx="12"/>
          </p:nvPr>
        </p:nvSpPr>
        <p:spPr/>
        <p:txBody>
          <a:bodyPr/>
          <a:lstStyle/>
          <a:p>
            <a:fld id="{A6CBB568-E8E1-F349-A96D-F58C191FC9B9}" type="slidenum">
              <a:rPr lang="en-US" smtClean="0"/>
              <a:t>‹#›</a:t>
            </a:fld>
            <a:endParaRPr lang="en-US"/>
          </a:p>
        </p:txBody>
      </p:sp>
    </p:spTree>
    <p:extLst>
      <p:ext uri="{BB962C8B-B14F-4D97-AF65-F5344CB8AC3E}">
        <p14:creationId xmlns:p14="http://schemas.microsoft.com/office/powerpoint/2010/main" val="3284921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173DE-376F-2E49-BBD4-CE647A77A6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75CA5C-DFE1-B341-A704-CE73C18B665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974020-26EC-8749-A994-39FA87D144A1}"/>
              </a:ext>
            </a:extLst>
          </p:cNvPr>
          <p:cNvSpPr>
            <a:spLocks noGrp="1"/>
          </p:cNvSpPr>
          <p:nvPr>
            <p:ph type="dt" sz="half" idx="10"/>
          </p:nvPr>
        </p:nvSpPr>
        <p:spPr/>
        <p:txBody>
          <a:bodyPr/>
          <a:lstStyle/>
          <a:p>
            <a:fld id="{AA55F49E-7979-F44A-9DB2-E0F60D234760}" type="datetimeFigureOut">
              <a:rPr lang="en-US" smtClean="0"/>
              <a:t>10/15/20</a:t>
            </a:fld>
            <a:endParaRPr lang="en-US"/>
          </a:p>
        </p:txBody>
      </p:sp>
      <p:sp>
        <p:nvSpPr>
          <p:cNvPr id="5" name="Footer Placeholder 4">
            <a:extLst>
              <a:ext uri="{FF2B5EF4-FFF2-40B4-BE49-F238E27FC236}">
                <a16:creationId xmlns:a16="http://schemas.microsoft.com/office/drawing/2014/main" id="{A4C62060-FB4F-3D4A-A028-680FB926A9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FC800D-97CA-E941-A330-34EB0A302B5C}"/>
              </a:ext>
            </a:extLst>
          </p:cNvPr>
          <p:cNvSpPr>
            <a:spLocks noGrp="1"/>
          </p:cNvSpPr>
          <p:nvPr>
            <p:ph type="sldNum" sz="quarter" idx="12"/>
          </p:nvPr>
        </p:nvSpPr>
        <p:spPr/>
        <p:txBody>
          <a:bodyPr/>
          <a:lstStyle/>
          <a:p>
            <a:fld id="{A6CBB568-E8E1-F349-A96D-F58C191FC9B9}" type="slidenum">
              <a:rPr lang="en-US" smtClean="0"/>
              <a:t>‹#›</a:t>
            </a:fld>
            <a:endParaRPr lang="en-US"/>
          </a:p>
        </p:txBody>
      </p:sp>
    </p:spTree>
    <p:extLst>
      <p:ext uri="{BB962C8B-B14F-4D97-AF65-F5344CB8AC3E}">
        <p14:creationId xmlns:p14="http://schemas.microsoft.com/office/powerpoint/2010/main" val="2678340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C0FF99-34F6-F948-92D6-D36F20B07A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F02F90-724B-0744-837B-520A22F62AC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128C2-B470-3848-8A8E-29061C90974D}"/>
              </a:ext>
            </a:extLst>
          </p:cNvPr>
          <p:cNvSpPr>
            <a:spLocks noGrp="1"/>
          </p:cNvSpPr>
          <p:nvPr>
            <p:ph type="dt" sz="half" idx="10"/>
          </p:nvPr>
        </p:nvSpPr>
        <p:spPr/>
        <p:txBody>
          <a:bodyPr/>
          <a:lstStyle/>
          <a:p>
            <a:fld id="{AA55F49E-7979-F44A-9DB2-E0F60D234760}" type="datetimeFigureOut">
              <a:rPr lang="en-US" smtClean="0"/>
              <a:t>10/15/20</a:t>
            </a:fld>
            <a:endParaRPr lang="en-US"/>
          </a:p>
        </p:txBody>
      </p:sp>
      <p:sp>
        <p:nvSpPr>
          <p:cNvPr id="5" name="Footer Placeholder 4">
            <a:extLst>
              <a:ext uri="{FF2B5EF4-FFF2-40B4-BE49-F238E27FC236}">
                <a16:creationId xmlns:a16="http://schemas.microsoft.com/office/drawing/2014/main" id="{5E5A36DF-CE8D-0C4D-AFBD-E2C5E0D436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A2FB07-56A2-9749-BDBC-6C8A96E2CB6E}"/>
              </a:ext>
            </a:extLst>
          </p:cNvPr>
          <p:cNvSpPr>
            <a:spLocks noGrp="1"/>
          </p:cNvSpPr>
          <p:nvPr>
            <p:ph type="sldNum" sz="quarter" idx="12"/>
          </p:nvPr>
        </p:nvSpPr>
        <p:spPr/>
        <p:txBody>
          <a:bodyPr/>
          <a:lstStyle/>
          <a:p>
            <a:fld id="{A6CBB568-E8E1-F349-A96D-F58C191FC9B9}" type="slidenum">
              <a:rPr lang="en-US" smtClean="0"/>
              <a:t>‹#›</a:t>
            </a:fld>
            <a:endParaRPr lang="en-US"/>
          </a:p>
        </p:txBody>
      </p:sp>
    </p:spTree>
    <p:extLst>
      <p:ext uri="{BB962C8B-B14F-4D97-AF65-F5344CB8AC3E}">
        <p14:creationId xmlns:p14="http://schemas.microsoft.com/office/powerpoint/2010/main" val="3163854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4B114-C5B9-7E48-97B0-CAAED3EC89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0EFECE-723B-AA40-B2A9-A8BD8BA756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204008-BB97-5D49-9BBF-6A5FCEA6DF94}"/>
              </a:ext>
            </a:extLst>
          </p:cNvPr>
          <p:cNvSpPr>
            <a:spLocks noGrp="1"/>
          </p:cNvSpPr>
          <p:nvPr>
            <p:ph type="dt" sz="half" idx="10"/>
          </p:nvPr>
        </p:nvSpPr>
        <p:spPr/>
        <p:txBody>
          <a:bodyPr/>
          <a:lstStyle/>
          <a:p>
            <a:fld id="{AA55F49E-7979-F44A-9DB2-E0F60D234760}" type="datetimeFigureOut">
              <a:rPr lang="en-US" smtClean="0"/>
              <a:t>10/15/20</a:t>
            </a:fld>
            <a:endParaRPr lang="en-US"/>
          </a:p>
        </p:txBody>
      </p:sp>
      <p:sp>
        <p:nvSpPr>
          <p:cNvPr id="5" name="Footer Placeholder 4">
            <a:extLst>
              <a:ext uri="{FF2B5EF4-FFF2-40B4-BE49-F238E27FC236}">
                <a16:creationId xmlns:a16="http://schemas.microsoft.com/office/drawing/2014/main" id="{03B895D6-B47C-774A-8C8E-CBD66ECFCF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F4C4-3785-4D46-9F81-C45A88B52E2C}"/>
              </a:ext>
            </a:extLst>
          </p:cNvPr>
          <p:cNvSpPr>
            <a:spLocks noGrp="1"/>
          </p:cNvSpPr>
          <p:nvPr>
            <p:ph type="sldNum" sz="quarter" idx="12"/>
          </p:nvPr>
        </p:nvSpPr>
        <p:spPr/>
        <p:txBody>
          <a:bodyPr/>
          <a:lstStyle/>
          <a:p>
            <a:fld id="{A6CBB568-E8E1-F349-A96D-F58C191FC9B9}" type="slidenum">
              <a:rPr lang="en-US" smtClean="0"/>
              <a:t>‹#›</a:t>
            </a:fld>
            <a:endParaRPr lang="en-US"/>
          </a:p>
        </p:txBody>
      </p:sp>
    </p:spTree>
    <p:extLst>
      <p:ext uri="{BB962C8B-B14F-4D97-AF65-F5344CB8AC3E}">
        <p14:creationId xmlns:p14="http://schemas.microsoft.com/office/powerpoint/2010/main" val="813762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CCAA0-036A-294F-BEAC-6495032FF4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8555F7-C297-B446-AFA2-6FE30650A6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6B46AD0-526E-7846-82F8-CAC83D5ABF2C}"/>
              </a:ext>
            </a:extLst>
          </p:cNvPr>
          <p:cNvSpPr>
            <a:spLocks noGrp="1"/>
          </p:cNvSpPr>
          <p:nvPr>
            <p:ph type="dt" sz="half" idx="10"/>
          </p:nvPr>
        </p:nvSpPr>
        <p:spPr/>
        <p:txBody>
          <a:bodyPr/>
          <a:lstStyle/>
          <a:p>
            <a:fld id="{AA55F49E-7979-F44A-9DB2-E0F60D234760}" type="datetimeFigureOut">
              <a:rPr lang="en-US" smtClean="0"/>
              <a:t>10/15/20</a:t>
            </a:fld>
            <a:endParaRPr lang="en-US"/>
          </a:p>
        </p:txBody>
      </p:sp>
      <p:sp>
        <p:nvSpPr>
          <p:cNvPr id="5" name="Footer Placeholder 4">
            <a:extLst>
              <a:ext uri="{FF2B5EF4-FFF2-40B4-BE49-F238E27FC236}">
                <a16:creationId xmlns:a16="http://schemas.microsoft.com/office/drawing/2014/main" id="{C8A2FBBF-3A3A-5548-9643-5A87E9D31E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3E823-1027-FD4C-8530-2854581CD2E2}"/>
              </a:ext>
            </a:extLst>
          </p:cNvPr>
          <p:cNvSpPr>
            <a:spLocks noGrp="1"/>
          </p:cNvSpPr>
          <p:nvPr>
            <p:ph type="sldNum" sz="quarter" idx="12"/>
          </p:nvPr>
        </p:nvSpPr>
        <p:spPr/>
        <p:txBody>
          <a:bodyPr/>
          <a:lstStyle/>
          <a:p>
            <a:fld id="{A6CBB568-E8E1-F349-A96D-F58C191FC9B9}" type="slidenum">
              <a:rPr lang="en-US" smtClean="0"/>
              <a:t>‹#›</a:t>
            </a:fld>
            <a:endParaRPr lang="en-US"/>
          </a:p>
        </p:txBody>
      </p:sp>
    </p:spTree>
    <p:extLst>
      <p:ext uri="{BB962C8B-B14F-4D97-AF65-F5344CB8AC3E}">
        <p14:creationId xmlns:p14="http://schemas.microsoft.com/office/powerpoint/2010/main" val="3403779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66BB0-10D7-C444-AEE3-353162A5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9520C9-C71C-5C45-A346-D0BA49D91F1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E98D11-B4F1-5244-850E-54F2B762C8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F0FF05-47CA-E74C-AF64-881488DFFA61}"/>
              </a:ext>
            </a:extLst>
          </p:cNvPr>
          <p:cNvSpPr>
            <a:spLocks noGrp="1"/>
          </p:cNvSpPr>
          <p:nvPr>
            <p:ph type="dt" sz="half" idx="10"/>
          </p:nvPr>
        </p:nvSpPr>
        <p:spPr/>
        <p:txBody>
          <a:bodyPr/>
          <a:lstStyle/>
          <a:p>
            <a:fld id="{AA55F49E-7979-F44A-9DB2-E0F60D234760}" type="datetimeFigureOut">
              <a:rPr lang="en-US" smtClean="0"/>
              <a:t>10/15/20</a:t>
            </a:fld>
            <a:endParaRPr lang="en-US"/>
          </a:p>
        </p:txBody>
      </p:sp>
      <p:sp>
        <p:nvSpPr>
          <p:cNvPr id="6" name="Footer Placeholder 5">
            <a:extLst>
              <a:ext uri="{FF2B5EF4-FFF2-40B4-BE49-F238E27FC236}">
                <a16:creationId xmlns:a16="http://schemas.microsoft.com/office/drawing/2014/main" id="{ED986EBF-763B-574D-AA6B-39B6C34AEE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8F757E-4351-3746-8759-D7886E1C8B6C}"/>
              </a:ext>
            </a:extLst>
          </p:cNvPr>
          <p:cNvSpPr>
            <a:spLocks noGrp="1"/>
          </p:cNvSpPr>
          <p:nvPr>
            <p:ph type="sldNum" sz="quarter" idx="12"/>
          </p:nvPr>
        </p:nvSpPr>
        <p:spPr/>
        <p:txBody>
          <a:bodyPr/>
          <a:lstStyle/>
          <a:p>
            <a:fld id="{A6CBB568-E8E1-F349-A96D-F58C191FC9B9}" type="slidenum">
              <a:rPr lang="en-US" smtClean="0"/>
              <a:t>‹#›</a:t>
            </a:fld>
            <a:endParaRPr lang="en-US"/>
          </a:p>
        </p:txBody>
      </p:sp>
    </p:spTree>
    <p:extLst>
      <p:ext uri="{BB962C8B-B14F-4D97-AF65-F5344CB8AC3E}">
        <p14:creationId xmlns:p14="http://schemas.microsoft.com/office/powerpoint/2010/main" val="418490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AA4CB-32BE-FE47-A0BB-356A314128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9FC0D1-8FC5-1E4A-83DA-00708ABA5C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3C8DC3-39A4-E444-8E5C-41D46D05B44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530755-8A2A-5144-BA92-4A5C1327DA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2962CB9-BADB-B64E-8409-992A86F2B4C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084E86-E89D-CA4A-AD23-8C0D0F8E9F61}"/>
              </a:ext>
            </a:extLst>
          </p:cNvPr>
          <p:cNvSpPr>
            <a:spLocks noGrp="1"/>
          </p:cNvSpPr>
          <p:nvPr>
            <p:ph type="dt" sz="half" idx="10"/>
          </p:nvPr>
        </p:nvSpPr>
        <p:spPr/>
        <p:txBody>
          <a:bodyPr/>
          <a:lstStyle/>
          <a:p>
            <a:fld id="{AA55F49E-7979-F44A-9DB2-E0F60D234760}" type="datetimeFigureOut">
              <a:rPr lang="en-US" smtClean="0"/>
              <a:t>10/15/20</a:t>
            </a:fld>
            <a:endParaRPr lang="en-US"/>
          </a:p>
        </p:txBody>
      </p:sp>
      <p:sp>
        <p:nvSpPr>
          <p:cNvPr id="8" name="Footer Placeholder 7">
            <a:extLst>
              <a:ext uri="{FF2B5EF4-FFF2-40B4-BE49-F238E27FC236}">
                <a16:creationId xmlns:a16="http://schemas.microsoft.com/office/drawing/2014/main" id="{CF379FD1-9042-2848-9754-F4E7553DCB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436F45-C03A-3949-8747-E4DF27E540C9}"/>
              </a:ext>
            </a:extLst>
          </p:cNvPr>
          <p:cNvSpPr>
            <a:spLocks noGrp="1"/>
          </p:cNvSpPr>
          <p:nvPr>
            <p:ph type="sldNum" sz="quarter" idx="12"/>
          </p:nvPr>
        </p:nvSpPr>
        <p:spPr/>
        <p:txBody>
          <a:bodyPr/>
          <a:lstStyle/>
          <a:p>
            <a:fld id="{A6CBB568-E8E1-F349-A96D-F58C191FC9B9}" type="slidenum">
              <a:rPr lang="en-US" smtClean="0"/>
              <a:t>‹#›</a:t>
            </a:fld>
            <a:endParaRPr lang="en-US"/>
          </a:p>
        </p:txBody>
      </p:sp>
    </p:spTree>
    <p:extLst>
      <p:ext uri="{BB962C8B-B14F-4D97-AF65-F5344CB8AC3E}">
        <p14:creationId xmlns:p14="http://schemas.microsoft.com/office/powerpoint/2010/main" val="1656677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3CD05-D0B8-AA43-B249-B7B5231B17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752F96-8671-1F47-B925-A1F04CA375F4}"/>
              </a:ext>
            </a:extLst>
          </p:cNvPr>
          <p:cNvSpPr>
            <a:spLocks noGrp="1"/>
          </p:cNvSpPr>
          <p:nvPr>
            <p:ph type="dt" sz="half" idx="10"/>
          </p:nvPr>
        </p:nvSpPr>
        <p:spPr/>
        <p:txBody>
          <a:bodyPr/>
          <a:lstStyle/>
          <a:p>
            <a:fld id="{AA55F49E-7979-F44A-9DB2-E0F60D234760}" type="datetimeFigureOut">
              <a:rPr lang="en-US" smtClean="0"/>
              <a:t>10/15/20</a:t>
            </a:fld>
            <a:endParaRPr lang="en-US"/>
          </a:p>
        </p:txBody>
      </p:sp>
      <p:sp>
        <p:nvSpPr>
          <p:cNvPr id="4" name="Footer Placeholder 3">
            <a:extLst>
              <a:ext uri="{FF2B5EF4-FFF2-40B4-BE49-F238E27FC236}">
                <a16:creationId xmlns:a16="http://schemas.microsoft.com/office/drawing/2014/main" id="{43BF91C9-AF46-AE4E-991E-D19D943DE0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321D19-C981-0F46-ABB1-2A39789C13B3}"/>
              </a:ext>
            </a:extLst>
          </p:cNvPr>
          <p:cNvSpPr>
            <a:spLocks noGrp="1"/>
          </p:cNvSpPr>
          <p:nvPr>
            <p:ph type="sldNum" sz="quarter" idx="12"/>
          </p:nvPr>
        </p:nvSpPr>
        <p:spPr/>
        <p:txBody>
          <a:bodyPr/>
          <a:lstStyle/>
          <a:p>
            <a:fld id="{A6CBB568-E8E1-F349-A96D-F58C191FC9B9}" type="slidenum">
              <a:rPr lang="en-US" smtClean="0"/>
              <a:t>‹#›</a:t>
            </a:fld>
            <a:endParaRPr lang="en-US"/>
          </a:p>
        </p:txBody>
      </p:sp>
    </p:spTree>
    <p:extLst>
      <p:ext uri="{BB962C8B-B14F-4D97-AF65-F5344CB8AC3E}">
        <p14:creationId xmlns:p14="http://schemas.microsoft.com/office/powerpoint/2010/main" val="2095873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66FA86-3151-CA47-955B-A1B28FD796D1}"/>
              </a:ext>
            </a:extLst>
          </p:cNvPr>
          <p:cNvSpPr>
            <a:spLocks noGrp="1"/>
          </p:cNvSpPr>
          <p:nvPr>
            <p:ph type="dt" sz="half" idx="10"/>
          </p:nvPr>
        </p:nvSpPr>
        <p:spPr/>
        <p:txBody>
          <a:bodyPr/>
          <a:lstStyle/>
          <a:p>
            <a:fld id="{AA55F49E-7979-F44A-9DB2-E0F60D234760}" type="datetimeFigureOut">
              <a:rPr lang="en-US" smtClean="0"/>
              <a:t>10/15/20</a:t>
            </a:fld>
            <a:endParaRPr lang="en-US"/>
          </a:p>
        </p:txBody>
      </p:sp>
      <p:sp>
        <p:nvSpPr>
          <p:cNvPr id="3" name="Footer Placeholder 2">
            <a:extLst>
              <a:ext uri="{FF2B5EF4-FFF2-40B4-BE49-F238E27FC236}">
                <a16:creationId xmlns:a16="http://schemas.microsoft.com/office/drawing/2014/main" id="{3A24E030-D5E6-654E-8FEE-770A05C5D5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DDEDCC-3D64-F745-85B5-98ECEB34DD3F}"/>
              </a:ext>
            </a:extLst>
          </p:cNvPr>
          <p:cNvSpPr>
            <a:spLocks noGrp="1"/>
          </p:cNvSpPr>
          <p:nvPr>
            <p:ph type="sldNum" sz="quarter" idx="12"/>
          </p:nvPr>
        </p:nvSpPr>
        <p:spPr/>
        <p:txBody>
          <a:bodyPr/>
          <a:lstStyle/>
          <a:p>
            <a:fld id="{A6CBB568-E8E1-F349-A96D-F58C191FC9B9}" type="slidenum">
              <a:rPr lang="en-US" smtClean="0"/>
              <a:t>‹#›</a:t>
            </a:fld>
            <a:endParaRPr lang="en-US"/>
          </a:p>
        </p:txBody>
      </p:sp>
    </p:spTree>
    <p:extLst>
      <p:ext uri="{BB962C8B-B14F-4D97-AF65-F5344CB8AC3E}">
        <p14:creationId xmlns:p14="http://schemas.microsoft.com/office/powerpoint/2010/main" val="3146734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5669-1087-9E49-B05E-F86216663A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2A818D-163A-D74C-A73E-C580FB9BDE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5E74FB-B644-1741-A850-7A3065DB47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99DCCE-91E0-5043-8C22-4D9BC8EC12F6}"/>
              </a:ext>
            </a:extLst>
          </p:cNvPr>
          <p:cNvSpPr>
            <a:spLocks noGrp="1"/>
          </p:cNvSpPr>
          <p:nvPr>
            <p:ph type="dt" sz="half" idx="10"/>
          </p:nvPr>
        </p:nvSpPr>
        <p:spPr/>
        <p:txBody>
          <a:bodyPr/>
          <a:lstStyle/>
          <a:p>
            <a:fld id="{AA55F49E-7979-F44A-9DB2-E0F60D234760}" type="datetimeFigureOut">
              <a:rPr lang="en-US" smtClean="0"/>
              <a:t>10/15/20</a:t>
            </a:fld>
            <a:endParaRPr lang="en-US"/>
          </a:p>
        </p:txBody>
      </p:sp>
      <p:sp>
        <p:nvSpPr>
          <p:cNvPr id="6" name="Footer Placeholder 5">
            <a:extLst>
              <a:ext uri="{FF2B5EF4-FFF2-40B4-BE49-F238E27FC236}">
                <a16:creationId xmlns:a16="http://schemas.microsoft.com/office/drawing/2014/main" id="{2BC9B7D9-6F48-114A-8BC6-5049BCDEB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A1A162-2795-6C4B-8972-82C47C048838}"/>
              </a:ext>
            </a:extLst>
          </p:cNvPr>
          <p:cNvSpPr>
            <a:spLocks noGrp="1"/>
          </p:cNvSpPr>
          <p:nvPr>
            <p:ph type="sldNum" sz="quarter" idx="12"/>
          </p:nvPr>
        </p:nvSpPr>
        <p:spPr/>
        <p:txBody>
          <a:bodyPr/>
          <a:lstStyle/>
          <a:p>
            <a:fld id="{A6CBB568-E8E1-F349-A96D-F58C191FC9B9}" type="slidenum">
              <a:rPr lang="en-US" smtClean="0"/>
              <a:t>‹#›</a:t>
            </a:fld>
            <a:endParaRPr lang="en-US"/>
          </a:p>
        </p:txBody>
      </p:sp>
    </p:spTree>
    <p:extLst>
      <p:ext uri="{BB962C8B-B14F-4D97-AF65-F5344CB8AC3E}">
        <p14:creationId xmlns:p14="http://schemas.microsoft.com/office/powerpoint/2010/main" val="1661637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61C3-8E99-9541-AC28-B79B2840DA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39C9EA-06EC-374B-82C9-634CC87B76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185680-2CD5-5D42-A8B1-49C381CFC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A71FDD-4355-D34D-8C71-9B7081331AC1}"/>
              </a:ext>
            </a:extLst>
          </p:cNvPr>
          <p:cNvSpPr>
            <a:spLocks noGrp="1"/>
          </p:cNvSpPr>
          <p:nvPr>
            <p:ph type="dt" sz="half" idx="10"/>
          </p:nvPr>
        </p:nvSpPr>
        <p:spPr/>
        <p:txBody>
          <a:bodyPr/>
          <a:lstStyle/>
          <a:p>
            <a:fld id="{AA55F49E-7979-F44A-9DB2-E0F60D234760}" type="datetimeFigureOut">
              <a:rPr lang="en-US" smtClean="0"/>
              <a:t>10/15/20</a:t>
            </a:fld>
            <a:endParaRPr lang="en-US"/>
          </a:p>
        </p:txBody>
      </p:sp>
      <p:sp>
        <p:nvSpPr>
          <p:cNvPr id="6" name="Footer Placeholder 5">
            <a:extLst>
              <a:ext uri="{FF2B5EF4-FFF2-40B4-BE49-F238E27FC236}">
                <a16:creationId xmlns:a16="http://schemas.microsoft.com/office/drawing/2014/main" id="{C690B2EE-82D1-074A-8012-00EBC0C20E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BFBB42-5AC7-DE45-BFA0-34305D93DE11}"/>
              </a:ext>
            </a:extLst>
          </p:cNvPr>
          <p:cNvSpPr>
            <a:spLocks noGrp="1"/>
          </p:cNvSpPr>
          <p:nvPr>
            <p:ph type="sldNum" sz="quarter" idx="12"/>
          </p:nvPr>
        </p:nvSpPr>
        <p:spPr/>
        <p:txBody>
          <a:bodyPr/>
          <a:lstStyle/>
          <a:p>
            <a:fld id="{A6CBB568-E8E1-F349-A96D-F58C191FC9B9}" type="slidenum">
              <a:rPr lang="en-US" smtClean="0"/>
              <a:t>‹#›</a:t>
            </a:fld>
            <a:endParaRPr lang="en-US"/>
          </a:p>
        </p:txBody>
      </p:sp>
    </p:spTree>
    <p:extLst>
      <p:ext uri="{BB962C8B-B14F-4D97-AF65-F5344CB8AC3E}">
        <p14:creationId xmlns:p14="http://schemas.microsoft.com/office/powerpoint/2010/main" val="2040092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D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E598E1-3CDD-854C-916F-1F0A6AC38C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6B0A51-0F60-8041-876D-0A7C7E20AD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ED742-5278-AC42-A903-467C4255C2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55F49E-7979-F44A-9DB2-E0F60D234760}" type="datetimeFigureOut">
              <a:rPr lang="en-US" smtClean="0"/>
              <a:t>10/15/20</a:t>
            </a:fld>
            <a:endParaRPr lang="en-US"/>
          </a:p>
        </p:txBody>
      </p:sp>
      <p:sp>
        <p:nvSpPr>
          <p:cNvPr id="5" name="Footer Placeholder 4">
            <a:extLst>
              <a:ext uri="{FF2B5EF4-FFF2-40B4-BE49-F238E27FC236}">
                <a16:creationId xmlns:a16="http://schemas.microsoft.com/office/drawing/2014/main" id="{AD14DA4B-5C59-6548-B2C2-CE67BDE48C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AA0F93-7178-A440-A81C-0C81B48D94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CBB568-E8E1-F349-A96D-F58C191FC9B9}" type="slidenum">
              <a:rPr lang="en-US" smtClean="0"/>
              <a:t>‹#›</a:t>
            </a:fld>
            <a:endParaRPr lang="en-US"/>
          </a:p>
        </p:txBody>
      </p:sp>
    </p:spTree>
    <p:extLst>
      <p:ext uri="{BB962C8B-B14F-4D97-AF65-F5344CB8AC3E}">
        <p14:creationId xmlns:p14="http://schemas.microsoft.com/office/powerpoint/2010/main" val="2118879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2738C4-0BA2-E446-8907-99943CDA66A6}"/>
              </a:ext>
            </a:extLst>
          </p:cNvPr>
          <p:cNvPicPr>
            <a:picLocks noChangeAspect="1"/>
          </p:cNvPicPr>
          <p:nvPr/>
        </p:nvPicPr>
        <p:blipFill>
          <a:blip r:embed="rId2"/>
          <a:stretch>
            <a:fillRect/>
          </a:stretch>
        </p:blipFill>
        <p:spPr>
          <a:xfrm>
            <a:off x="3338195" y="671195"/>
            <a:ext cx="5515610" cy="5515610"/>
          </a:xfrm>
          <a:prstGeom prst="rect">
            <a:avLst/>
          </a:prstGeom>
        </p:spPr>
      </p:pic>
    </p:spTree>
    <p:extLst>
      <p:ext uri="{BB962C8B-B14F-4D97-AF65-F5344CB8AC3E}">
        <p14:creationId xmlns:p14="http://schemas.microsoft.com/office/powerpoint/2010/main" val="2311236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BA9280-3FC6-554E-AECA-63A5CD8A4E15}"/>
              </a:ext>
            </a:extLst>
          </p:cNvPr>
          <p:cNvPicPr>
            <a:picLocks noChangeAspect="1"/>
          </p:cNvPicPr>
          <p:nvPr/>
        </p:nvPicPr>
        <p:blipFill>
          <a:blip r:embed="rId2"/>
          <a:stretch>
            <a:fillRect/>
          </a:stretch>
        </p:blipFill>
        <p:spPr>
          <a:xfrm>
            <a:off x="0" y="-633529"/>
            <a:ext cx="12192000" cy="8125059"/>
          </a:xfrm>
          <a:prstGeom prst="rect">
            <a:avLst/>
          </a:prstGeom>
        </p:spPr>
      </p:pic>
    </p:spTree>
    <p:extLst>
      <p:ext uri="{BB962C8B-B14F-4D97-AF65-F5344CB8AC3E}">
        <p14:creationId xmlns:p14="http://schemas.microsoft.com/office/powerpoint/2010/main" val="480591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9BBA0F-35D3-D34A-A4A2-6F9EAC925948}"/>
              </a:ext>
            </a:extLst>
          </p:cNvPr>
          <p:cNvSpPr txBox="1"/>
          <p:nvPr/>
        </p:nvSpPr>
        <p:spPr>
          <a:xfrm>
            <a:off x="5440680" y="514350"/>
            <a:ext cx="5737860" cy="646331"/>
          </a:xfrm>
          <a:prstGeom prst="rect">
            <a:avLst/>
          </a:prstGeom>
          <a:noFill/>
        </p:spPr>
        <p:txBody>
          <a:bodyPr wrap="square" rtlCol="0">
            <a:spAutoFit/>
          </a:bodyPr>
          <a:lstStyle/>
          <a:p>
            <a:r>
              <a:rPr lang="en-US" sz="3600" b="1" dirty="0">
                <a:latin typeface="Garamond" panose="02020404030301010803" pitchFamily="18" charset="0"/>
              </a:rPr>
              <a:t>The Wines</a:t>
            </a:r>
          </a:p>
        </p:txBody>
      </p:sp>
      <p:sp>
        <p:nvSpPr>
          <p:cNvPr id="11" name="TextBox 10">
            <a:extLst>
              <a:ext uri="{FF2B5EF4-FFF2-40B4-BE49-F238E27FC236}">
                <a16:creationId xmlns:a16="http://schemas.microsoft.com/office/drawing/2014/main" id="{146E5ACE-3AF6-1843-B0B6-CD189FE8467B}"/>
              </a:ext>
            </a:extLst>
          </p:cNvPr>
          <p:cNvSpPr txBox="1"/>
          <p:nvPr/>
        </p:nvSpPr>
        <p:spPr>
          <a:xfrm>
            <a:off x="5440680" y="1600200"/>
            <a:ext cx="6012180" cy="5078313"/>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Garamond" panose="02020404030301010803" pitchFamily="18" charset="0"/>
              </a:rPr>
              <a:t>All Chateau Saint </a:t>
            </a:r>
            <a:r>
              <a:rPr lang="en-US" dirty="0" err="1">
                <a:latin typeface="Garamond" panose="02020404030301010803" pitchFamily="18" charset="0"/>
              </a:rPr>
              <a:t>Nabor</a:t>
            </a:r>
            <a:r>
              <a:rPr lang="en-US" dirty="0">
                <a:latin typeface="Garamond" panose="02020404030301010803" pitchFamily="18" charset="0"/>
              </a:rPr>
              <a:t> wines are produced solely from estate fruit and carry the "</a:t>
            </a:r>
            <a:r>
              <a:rPr lang="en-US" dirty="0" err="1">
                <a:latin typeface="Garamond" panose="02020404030301010803" pitchFamily="18" charset="0"/>
              </a:rPr>
              <a:t>Vignerons</a:t>
            </a:r>
            <a:r>
              <a:rPr lang="en-US" dirty="0">
                <a:latin typeface="Garamond" panose="02020404030301010803" pitchFamily="18" charset="0"/>
              </a:rPr>
              <a:t> </a:t>
            </a:r>
            <a:r>
              <a:rPr lang="en-US" dirty="0" err="1">
                <a:latin typeface="Garamond" panose="02020404030301010803" pitchFamily="18" charset="0"/>
              </a:rPr>
              <a:t>Independants</a:t>
            </a:r>
            <a:r>
              <a:rPr lang="en-US" dirty="0">
                <a:latin typeface="Garamond" panose="02020404030301010803" pitchFamily="18" charset="0"/>
              </a:rPr>
              <a:t>" (Independent Producers) designation.</a:t>
            </a:r>
          </a:p>
          <a:p>
            <a:pPr marL="285750" indent="-285750" algn="just">
              <a:buFont typeface="Arial" panose="020B0604020202020204" pitchFamily="34" charset="0"/>
              <a:buChar char="•"/>
            </a:pPr>
            <a:endParaRPr lang="en-US" dirty="0">
              <a:latin typeface="Garamond" panose="02020404030301010803" pitchFamily="18" charset="0"/>
            </a:endParaRPr>
          </a:p>
          <a:p>
            <a:pPr marL="285750" indent="-285750" algn="just">
              <a:buFont typeface="Arial" panose="020B0604020202020204" pitchFamily="34" charset="0"/>
              <a:buChar char="•"/>
            </a:pPr>
            <a:r>
              <a:rPr lang="en-US" dirty="0">
                <a:latin typeface="Garamond" panose="02020404030301010803" pitchFamily="18" charset="0"/>
              </a:rPr>
              <a:t>The grape varieties consist of 80 % Red, such as Grenache, Syrah, </a:t>
            </a:r>
            <a:r>
              <a:rPr lang="en-US" dirty="0" err="1">
                <a:latin typeface="Garamond" panose="02020404030301010803" pitchFamily="18" charset="0"/>
              </a:rPr>
              <a:t>Mourvedre</a:t>
            </a:r>
            <a:r>
              <a:rPr lang="en-US" dirty="0">
                <a:latin typeface="Garamond" panose="02020404030301010803" pitchFamily="18" charset="0"/>
              </a:rPr>
              <a:t>, Carignan and </a:t>
            </a:r>
            <a:r>
              <a:rPr lang="en-US" dirty="0" err="1">
                <a:latin typeface="Garamond" panose="02020404030301010803" pitchFamily="18" charset="0"/>
              </a:rPr>
              <a:t>Cinsault</a:t>
            </a:r>
            <a:r>
              <a:rPr lang="en-US" dirty="0">
                <a:latin typeface="Garamond" panose="02020404030301010803" pitchFamily="18" charset="0"/>
              </a:rPr>
              <a:t> and 20 % White, such as Grenache Blanc, Roussanne, Viognier, </a:t>
            </a:r>
            <a:r>
              <a:rPr lang="en-US" dirty="0" err="1">
                <a:latin typeface="Garamond" panose="02020404030301010803" pitchFamily="18" charset="0"/>
              </a:rPr>
              <a:t>Ugni</a:t>
            </a:r>
            <a:r>
              <a:rPr lang="en-US" dirty="0">
                <a:latin typeface="Garamond" panose="02020404030301010803" pitchFamily="18" charset="0"/>
              </a:rPr>
              <a:t> Blanc and Chardonnay.</a:t>
            </a:r>
          </a:p>
          <a:p>
            <a:pPr marL="285750" indent="-285750" algn="just">
              <a:buFont typeface="Arial" panose="020B0604020202020204" pitchFamily="34" charset="0"/>
              <a:buChar char="•"/>
            </a:pPr>
            <a:endParaRPr lang="en-US" dirty="0">
              <a:latin typeface="Garamond" panose="02020404030301010803" pitchFamily="18" charset="0"/>
            </a:endParaRPr>
          </a:p>
          <a:p>
            <a:pPr marL="285750" indent="-285750" algn="just">
              <a:buFont typeface="Arial" panose="020B0604020202020204" pitchFamily="34" charset="0"/>
              <a:buChar char="•"/>
            </a:pPr>
            <a:r>
              <a:rPr lang="en-US" dirty="0">
                <a:latin typeface="Garamond" panose="02020404030301010803" pitchFamily="18" charset="0"/>
              </a:rPr>
              <a:t>Production is divided into 50 % Red wines, 35 % Rose wines and 15 % White wines.</a:t>
            </a:r>
          </a:p>
          <a:p>
            <a:pPr marL="285750" indent="-285750" algn="just">
              <a:buFont typeface="Arial" panose="020B0604020202020204" pitchFamily="34" charset="0"/>
              <a:buChar char="•"/>
            </a:pPr>
            <a:endParaRPr lang="en-US" dirty="0">
              <a:latin typeface="Garamond" panose="02020404030301010803" pitchFamily="18" charset="0"/>
            </a:endParaRPr>
          </a:p>
          <a:p>
            <a:pPr marL="285750" indent="-285750" algn="just">
              <a:buFont typeface="Arial" panose="020B0604020202020204" pitchFamily="34" charset="0"/>
              <a:buChar char="•"/>
            </a:pPr>
            <a:r>
              <a:rPr lang="en-US" dirty="0">
                <a:latin typeface="Garamond" panose="02020404030301010803" pitchFamily="18" charset="0"/>
              </a:rPr>
              <a:t>Half of the production is classified as "Appellation </a:t>
            </a:r>
            <a:r>
              <a:rPr lang="en-US" dirty="0" err="1">
                <a:latin typeface="Garamond" panose="02020404030301010803" pitchFamily="18" charset="0"/>
              </a:rPr>
              <a:t>d'Origine</a:t>
            </a:r>
            <a:r>
              <a:rPr lang="en-US" dirty="0">
                <a:latin typeface="Garamond" panose="02020404030301010803" pitchFamily="18" charset="0"/>
              </a:rPr>
              <a:t> </a:t>
            </a:r>
            <a:r>
              <a:rPr lang="en-US" dirty="0" err="1">
                <a:latin typeface="Garamond" panose="02020404030301010803" pitchFamily="18" charset="0"/>
              </a:rPr>
              <a:t>Controlée</a:t>
            </a:r>
            <a:r>
              <a:rPr lang="en-US" dirty="0">
                <a:latin typeface="Garamond" panose="02020404030301010803" pitchFamily="18" charset="0"/>
              </a:rPr>
              <a:t>" (Controlled Origin) </a:t>
            </a:r>
            <a:r>
              <a:rPr lang="en-US" dirty="0" err="1">
                <a:latin typeface="Garamond" panose="02020404030301010803" pitchFamily="18" charset="0"/>
              </a:rPr>
              <a:t>Côtes</a:t>
            </a:r>
            <a:r>
              <a:rPr lang="en-US" dirty="0">
                <a:latin typeface="Garamond" panose="02020404030301010803" pitchFamily="18" charset="0"/>
              </a:rPr>
              <a:t> du Rhône and </a:t>
            </a:r>
            <a:r>
              <a:rPr lang="en-US" dirty="0" err="1">
                <a:latin typeface="Garamond" panose="02020404030301010803" pitchFamily="18" charset="0"/>
              </a:rPr>
              <a:t>Côtes</a:t>
            </a:r>
            <a:r>
              <a:rPr lang="en-US" dirty="0">
                <a:latin typeface="Garamond" panose="02020404030301010803" pitchFamily="18" charset="0"/>
              </a:rPr>
              <a:t> du Rhône Villages.</a:t>
            </a:r>
          </a:p>
          <a:p>
            <a:pPr marL="285750" indent="-285750" algn="just">
              <a:buFont typeface="Arial" panose="020B0604020202020204" pitchFamily="34" charset="0"/>
              <a:buChar char="•"/>
            </a:pPr>
            <a:endParaRPr lang="en-US" dirty="0">
              <a:latin typeface="Garamond" panose="02020404030301010803" pitchFamily="18" charset="0"/>
            </a:endParaRPr>
          </a:p>
          <a:p>
            <a:pPr marL="285750" indent="-285750" algn="just">
              <a:buFont typeface="Arial" panose="020B0604020202020204" pitchFamily="34" charset="0"/>
              <a:buChar char="•"/>
            </a:pPr>
            <a:r>
              <a:rPr lang="en-US" dirty="0">
                <a:latin typeface="Garamond" panose="02020404030301010803" pitchFamily="18" charset="0"/>
              </a:rPr>
              <a:t>The other half is "Indication </a:t>
            </a:r>
            <a:r>
              <a:rPr lang="en-US" dirty="0" err="1">
                <a:latin typeface="Garamond" panose="02020404030301010803" pitchFamily="18" charset="0"/>
              </a:rPr>
              <a:t>Geographique</a:t>
            </a:r>
            <a:r>
              <a:rPr lang="en-US" dirty="0">
                <a:latin typeface="Garamond" panose="02020404030301010803" pitchFamily="18" charset="0"/>
              </a:rPr>
              <a:t> Protegee" (protected geographical indication) Gard and Oc. </a:t>
            </a:r>
          </a:p>
        </p:txBody>
      </p:sp>
      <p:pic>
        <p:nvPicPr>
          <p:cNvPr id="4" name="Picture 3">
            <a:extLst>
              <a:ext uri="{FF2B5EF4-FFF2-40B4-BE49-F238E27FC236}">
                <a16:creationId xmlns:a16="http://schemas.microsoft.com/office/drawing/2014/main" id="{4196769B-B3B6-924E-9BED-B1158476F943}"/>
              </a:ext>
            </a:extLst>
          </p:cNvPr>
          <p:cNvPicPr>
            <a:picLocks noChangeAspect="1"/>
          </p:cNvPicPr>
          <p:nvPr/>
        </p:nvPicPr>
        <p:blipFill>
          <a:blip r:embed="rId2"/>
          <a:stretch>
            <a:fillRect/>
          </a:stretch>
        </p:blipFill>
        <p:spPr>
          <a:xfrm>
            <a:off x="0" y="0"/>
            <a:ext cx="4572000" cy="6858000"/>
          </a:xfrm>
          <a:prstGeom prst="rect">
            <a:avLst/>
          </a:prstGeom>
        </p:spPr>
      </p:pic>
    </p:spTree>
    <p:extLst>
      <p:ext uri="{BB962C8B-B14F-4D97-AF65-F5344CB8AC3E}">
        <p14:creationId xmlns:p14="http://schemas.microsoft.com/office/powerpoint/2010/main" val="781188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584267-7B39-8240-B880-42B73AF7229A}"/>
              </a:ext>
            </a:extLst>
          </p:cNvPr>
          <p:cNvPicPr>
            <a:picLocks noChangeAspect="1"/>
          </p:cNvPicPr>
          <p:nvPr/>
        </p:nvPicPr>
        <p:blipFill>
          <a:blip r:embed="rId2"/>
          <a:stretch>
            <a:fillRect/>
          </a:stretch>
        </p:blipFill>
        <p:spPr>
          <a:xfrm>
            <a:off x="2441829" y="582180"/>
            <a:ext cx="1736771" cy="5808600"/>
          </a:xfrm>
          <a:prstGeom prst="rect">
            <a:avLst/>
          </a:prstGeom>
        </p:spPr>
      </p:pic>
      <p:pic>
        <p:nvPicPr>
          <p:cNvPr id="5" name="Picture 4">
            <a:extLst>
              <a:ext uri="{FF2B5EF4-FFF2-40B4-BE49-F238E27FC236}">
                <a16:creationId xmlns:a16="http://schemas.microsoft.com/office/drawing/2014/main" id="{5B5FC2A0-1F3F-414F-9967-663883AA5323}"/>
              </a:ext>
            </a:extLst>
          </p:cNvPr>
          <p:cNvPicPr>
            <a:picLocks noChangeAspect="1"/>
          </p:cNvPicPr>
          <p:nvPr/>
        </p:nvPicPr>
        <p:blipFill>
          <a:blip r:embed="rId3"/>
          <a:stretch>
            <a:fillRect/>
          </a:stretch>
        </p:blipFill>
        <p:spPr>
          <a:xfrm>
            <a:off x="560070" y="582180"/>
            <a:ext cx="1742580" cy="5808600"/>
          </a:xfrm>
          <a:prstGeom prst="rect">
            <a:avLst/>
          </a:prstGeom>
        </p:spPr>
      </p:pic>
      <p:pic>
        <p:nvPicPr>
          <p:cNvPr id="7" name="Picture 6">
            <a:extLst>
              <a:ext uri="{FF2B5EF4-FFF2-40B4-BE49-F238E27FC236}">
                <a16:creationId xmlns:a16="http://schemas.microsoft.com/office/drawing/2014/main" id="{5A17E773-7848-0F4C-A624-D32E7A5F2DE5}"/>
              </a:ext>
            </a:extLst>
          </p:cNvPr>
          <p:cNvPicPr>
            <a:picLocks noChangeAspect="1"/>
          </p:cNvPicPr>
          <p:nvPr/>
        </p:nvPicPr>
        <p:blipFill>
          <a:blip r:embed="rId4"/>
          <a:stretch>
            <a:fillRect/>
          </a:stretch>
        </p:blipFill>
        <p:spPr>
          <a:xfrm>
            <a:off x="7982779" y="582180"/>
            <a:ext cx="1707728" cy="5808600"/>
          </a:xfrm>
          <a:prstGeom prst="rect">
            <a:avLst/>
          </a:prstGeom>
        </p:spPr>
      </p:pic>
      <p:pic>
        <p:nvPicPr>
          <p:cNvPr id="9" name="Picture 8">
            <a:extLst>
              <a:ext uri="{FF2B5EF4-FFF2-40B4-BE49-F238E27FC236}">
                <a16:creationId xmlns:a16="http://schemas.microsoft.com/office/drawing/2014/main" id="{77D2EAA4-4B1D-2840-AEB2-7089A18B91DD}"/>
              </a:ext>
            </a:extLst>
          </p:cNvPr>
          <p:cNvPicPr>
            <a:picLocks noChangeAspect="1"/>
          </p:cNvPicPr>
          <p:nvPr/>
        </p:nvPicPr>
        <p:blipFill>
          <a:blip r:embed="rId5"/>
          <a:stretch>
            <a:fillRect/>
          </a:stretch>
        </p:blipFill>
        <p:spPr>
          <a:xfrm>
            <a:off x="4317779" y="582180"/>
            <a:ext cx="1730963" cy="5808600"/>
          </a:xfrm>
          <a:prstGeom prst="rect">
            <a:avLst/>
          </a:prstGeom>
        </p:spPr>
      </p:pic>
      <p:pic>
        <p:nvPicPr>
          <p:cNvPr id="11" name="Picture 10">
            <a:extLst>
              <a:ext uri="{FF2B5EF4-FFF2-40B4-BE49-F238E27FC236}">
                <a16:creationId xmlns:a16="http://schemas.microsoft.com/office/drawing/2014/main" id="{C7D028CB-CEB3-BE4C-A5F9-3570D99A5D90}"/>
              </a:ext>
            </a:extLst>
          </p:cNvPr>
          <p:cNvPicPr>
            <a:picLocks noChangeAspect="1"/>
          </p:cNvPicPr>
          <p:nvPr/>
        </p:nvPicPr>
        <p:blipFill>
          <a:blip r:embed="rId6"/>
          <a:stretch>
            <a:fillRect/>
          </a:stretch>
        </p:blipFill>
        <p:spPr>
          <a:xfrm>
            <a:off x="6187921" y="582180"/>
            <a:ext cx="1794858" cy="5808600"/>
          </a:xfrm>
          <a:prstGeom prst="rect">
            <a:avLst/>
          </a:prstGeom>
        </p:spPr>
      </p:pic>
      <p:pic>
        <p:nvPicPr>
          <p:cNvPr id="13" name="Picture 12">
            <a:extLst>
              <a:ext uri="{FF2B5EF4-FFF2-40B4-BE49-F238E27FC236}">
                <a16:creationId xmlns:a16="http://schemas.microsoft.com/office/drawing/2014/main" id="{88B89066-43D0-074B-B913-92AA1BED3ECD}"/>
              </a:ext>
            </a:extLst>
          </p:cNvPr>
          <p:cNvPicPr>
            <a:picLocks noChangeAspect="1"/>
          </p:cNvPicPr>
          <p:nvPr/>
        </p:nvPicPr>
        <p:blipFill>
          <a:blip r:embed="rId7"/>
          <a:stretch>
            <a:fillRect/>
          </a:stretch>
        </p:blipFill>
        <p:spPr>
          <a:xfrm>
            <a:off x="9783445" y="582180"/>
            <a:ext cx="1701920" cy="5808600"/>
          </a:xfrm>
          <a:prstGeom prst="rect">
            <a:avLst/>
          </a:prstGeom>
        </p:spPr>
      </p:pic>
    </p:spTree>
    <p:extLst>
      <p:ext uri="{BB962C8B-B14F-4D97-AF65-F5344CB8AC3E}">
        <p14:creationId xmlns:p14="http://schemas.microsoft.com/office/powerpoint/2010/main" val="2589197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B25112-01DA-2144-81EE-E8B386645CD4}"/>
              </a:ext>
            </a:extLst>
          </p:cNvPr>
          <p:cNvSpPr txBox="1"/>
          <p:nvPr/>
        </p:nvSpPr>
        <p:spPr>
          <a:xfrm>
            <a:off x="0" y="4180573"/>
            <a:ext cx="12192000" cy="2123658"/>
          </a:xfrm>
          <a:prstGeom prst="rect">
            <a:avLst/>
          </a:prstGeom>
          <a:noFill/>
        </p:spPr>
        <p:txBody>
          <a:bodyPr wrap="square" rtlCol="0">
            <a:spAutoFit/>
          </a:bodyPr>
          <a:lstStyle/>
          <a:p>
            <a:pPr algn="ctr"/>
            <a:r>
              <a:rPr lang="en-US" sz="2000" b="1" dirty="0">
                <a:latin typeface="Garamond" panose="02020404030301010803" pitchFamily="18" charset="0"/>
                <a:ea typeface="Lato Medium" panose="020F0502020204030203" pitchFamily="34" charset="0"/>
                <a:cs typeface="Lato Medium" panose="020F0502020204030203" pitchFamily="34" charset="0"/>
              </a:rPr>
              <a:t>Proudly imported by Marquee Selections</a:t>
            </a:r>
          </a:p>
          <a:p>
            <a:pPr algn="ctr"/>
            <a:endParaRPr lang="en-US" sz="1400" dirty="0">
              <a:latin typeface="Garamond" panose="02020404030301010803" pitchFamily="18" charset="0"/>
              <a:ea typeface="Lato Light" panose="020F0502020204030203" pitchFamily="34" charset="0"/>
              <a:cs typeface="Lato Light" panose="020F0502020204030203" pitchFamily="34" charset="0"/>
            </a:endParaRPr>
          </a:p>
          <a:p>
            <a:pPr algn="ctr"/>
            <a:endParaRPr lang="en-US" sz="1400" dirty="0">
              <a:latin typeface="Garamond" panose="02020404030301010803" pitchFamily="18" charset="0"/>
              <a:ea typeface="Lato Light" panose="020F0502020204030203" pitchFamily="34" charset="0"/>
              <a:cs typeface="Lato Light" panose="020F0502020204030203" pitchFamily="34" charset="0"/>
            </a:endParaRPr>
          </a:p>
          <a:p>
            <a:pPr algn="ctr"/>
            <a:r>
              <a:rPr lang="en-US" sz="1400" dirty="0" err="1">
                <a:latin typeface="Garamond" panose="02020404030301010803" pitchFamily="18" charset="0"/>
                <a:ea typeface="Lato Light" panose="020F0502020204030203" pitchFamily="34" charset="0"/>
                <a:cs typeface="Lato Light" panose="020F0502020204030203" pitchFamily="34" charset="0"/>
              </a:rPr>
              <a:t>www.marqueewines.com</a:t>
            </a:r>
            <a:r>
              <a:rPr lang="en-US" sz="1400" dirty="0">
                <a:latin typeface="Garamond" panose="02020404030301010803" pitchFamily="18" charset="0"/>
                <a:ea typeface="Lato Light" panose="020F0502020204030203" pitchFamily="34" charset="0"/>
                <a:cs typeface="Lato Light" panose="020F0502020204030203" pitchFamily="34" charset="0"/>
              </a:rPr>
              <a:t> • @</a:t>
            </a:r>
            <a:r>
              <a:rPr lang="en-US" sz="1400" dirty="0" err="1">
                <a:latin typeface="Garamond" panose="02020404030301010803" pitchFamily="18" charset="0"/>
                <a:ea typeface="Lato Light" panose="020F0502020204030203" pitchFamily="34" charset="0"/>
                <a:cs typeface="Lato Light" panose="020F0502020204030203" pitchFamily="34" charset="0"/>
              </a:rPr>
              <a:t>marqueewines</a:t>
            </a:r>
            <a:endParaRPr lang="en-US" sz="1400" dirty="0">
              <a:latin typeface="Garamond" panose="02020404030301010803" pitchFamily="18" charset="0"/>
              <a:ea typeface="Lato Light" panose="020F0502020204030203" pitchFamily="34" charset="0"/>
              <a:cs typeface="Lato Light" panose="020F0502020204030203" pitchFamily="34" charset="0"/>
            </a:endParaRPr>
          </a:p>
          <a:p>
            <a:pPr algn="ctr"/>
            <a:endParaRPr lang="en-US" sz="1400" dirty="0">
              <a:latin typeface="Garamond" panose="02020404030301010803" pitchFamily="18" charset="0"/>
              <a:ea typeface="Lato Light" panose="020F0502020204030203" pitchFamily="34" charset="0"/>
              <a:cs typeface="Lato Light" panose="020F0502020204030203" pitchFamily="34" charset="0"/>
            </a:endParaRPr>
          </a:p>
          <a:p>
            <a:pPr algn="ctr"/>
            <a:endParaRPr lang="en-US" sz="1400" dirty="0">
              <a:latin typeface="Garamond" panose="02020404030301010803" pitchFamily="18" charset="0"/>
              <a:ea typeface="Lato Light" panose="020F0502020204030203" pitchFamily="34" charset="0"/>
              <a:cs typeface="Lato Light" panose="020F0502020204030203" pitchFamily="34" charset="0"/>
            </a:endParaRPr>
          </a:p>
          <a:p>
            <a:pPr algn="ctr"/>
            <a:r>
              <a:rPr lang="en-US" sz="1400" dirty="0">
                <a:latin typeface="Garamond" panose="02020404030301010803" pitchFamily="18" charset="0"/>
                <a:ea typeface="Lato Light" panose="020F0502020204030203" pitchFamily="34" charset="0"/>
                <a:cs typeface="Lato Light" panose="020F0502020204030203" pitchFamily="34" charset="0"/>
              </a:rPr>
              <a:t>Inquiries, contact: Bryce Gillespie</a:t>
            </a:r>
          </a:p>
          <a:p>
            <a:pPr algn="ctr"/>
            <a:endParaRPr lang="en-US" sz="1400" dirty="0">
              <a:latin typeface="Garamond" panose="02020404030301010803" pitchFamily="18" charset="0"/>
              <a:ea typeface="Lato Light" panose="020F0502020204030203" pitchFamily="34" charset="0"/>
              <a:cs typeface="Lato Light" panose="020F0502020204030203" pitchFamily="34" charset="0"/>
            </a:endParaRPr>
          </a:p>
          <a:p>
            <a:pPr algn="ctr"/>
            <a:r>
              <a:rPr lang="en-US" sz="1400" dirty="0">
                <a:latin typeface="Garamond" panose="02020404030301010803" pitchFamily="18" charset="0"/>
                <a:ea typeface="Lato Light" panose="020F0502020204030203" pitchFamily="34" charset="0"/>
                <a:cs typeface="Lato Light" panose="020F0502020204030203" pitchFamily="34" charset="0"/>
              </a:rPr>
              <a:t>bryce@marqueewines.com • 503.313.9180</a:t>
            </a:r>
          </a:p>
        </p:txBody>
      </p:sp>
      <p:pic>
        <p:nvPicPr>
          <p:cNvPr id="4" name="Picture 3">
            <a:extLst>
              <a:ext uri="{FF2B5EF4-FFF2-40B4-BE49-F238E27FC236}">
                <a16:creationId xmlns:a16="http://schemas.microsoft.com/office/drawing/2014/main" id="{9FFF718D-B749-B949-AB62-7A98C19F7F5A}"/>
              </a:ext>
            </a:extLst>
          </p:cNvPr>
          <p:cNvPicPr>
            <a:picLocks noChangeAspect="1"/>
          </p:cNvPicPr>
          <p:nvPr/>
        </p:nvPicPr>
        <p:blipFill>
          <a:blip r:embed="rId2"/>
          <a:stretch>
            <a:fillRect/>
          </a:stretch>
        </p:blipFill>
        <p:spPr>
          <a:xfrm>
            <a:off x="4470400" y="255270"/>
            <a:ext cx="3251200" cy="3251200"/>
          </a:xfrm>
          <a:prstGeom prst="rect">
            <a:avLst/>
          </a:prstGeom>
        </p:spPr>
      </p:pic>
    </p:spTree>
    <p:extLst>
      <p:ext uri="{BB962C8B-B14F-4D97-AF65-F5344CB8AC3E}">
        <p14:creationId xmlns:p14="http://schemas.microsoft.com/office/powerpoint/2010/main" val="3346131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600EDC-7E14-7540-851E-E81074B21700}"/>
              </a:ext>
            </a:extLst>
          </p:cNvPr>
          <p:cNvPicPr>
            <a:picLocks noChangeAspect="1"/>
          </p:cNvPicPr>
          <p:nvPr/>
        </p:nvPicPr>
        <p:blipFill>
          <a:blip r:embed="rId2"/>
          <a:stretch>
            <a:fillRect/>
          </a:stretch>
        </p:blipFill>
        <p:spPr>
          <a:xfrm>
            <a:off x="0" y="-613497"/>
            <a:ext cx="12192000" cy="8084994"/>
          </a:xfrm>
          <a:prstGeom prst="rect">
            <a:avLst/>
          </a:prstGeom>
        </p:spPr>
      </p:pic>
    </p:spTree>
    <p:extLst>
      <p:ext uri="{BB962C8B-B14F-4D97-AF65-F5344CB8AC3E}">
        <p14:creationId xmlns:p14="http://schemas.microsoft.com/office/powerpoint/2010/main" val="2606962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CCAAE9-6D73-C84B-93E4-B14A313B9049}"/>
              </a:ext>
            </a:extLst>
          </p:cNvPr>
          <p:cNvPicPr>
            <a:picLocks noChangeAspect="1"/>
          </p:cNvPicPr>
          <p:nvPr/>
        </p:nvPicPr>
        <p:blipFill>
          <a:blip r:embed="rId2"/>
          <a:stretch>
            <a:fillRect/>
          </a:stretch>
        </p:blipFill>
        <p:spPr>
          <a:xfrm>
            <a:off x="7313239" y="305357"/>
            <a:ext cx="4105332" cy="3638350"/>
          </a:xfrm>
          <a:prstGeom prst="rect">
            <a:avLst/>
          </a:prstGeom>
        </p:spPr>
      </p:pic>
      <p:pic>
        <p:nvPicPr>
          <p:cNvPr id="8" name="Picture 7">
            <a:extLst>
              <a:ext uri="{FF2B5EF4-FFF2-40B4-BE49-F238E27FC236}">
                <a16:creationId xmlns:a16="http://schemas.microsoft.com/office/drawing/2014/main" id="{83B1F629-82E9-6F43-B323-BD2F3BFE14FC}"/>
              </a:ext>
            </a:extLst>
          </p:cNvPr>
          <p:cNvPicPr>
            <a:picLocks noChangeAspect="1"/>
          </p:cNvPicPr>
          <p:nvPr/>
        </p:nvPicPr>
        <p:blipFill>
          <a:blip r:embed="rId3"/>
          <a:stretch>
            <a:fillRect/>
          </a:stretch>
        </p:blipFill>
        <p:spPr>
          <a:xfrm>
            <a:off x="7313239" y="4000857"/>
            <a:ext cx="2122170" cy="2705767"/>
          </a:xfrm>
          <a:prstGeom prst="rect">
            <a:avLst/>
          </a:prstGeom>
        </p:spPr>
      </p:pic>
      <p:pic>
        <p:nvPicPr>
          <p:cNvPr id="12" name="Picture 11">
            <a:extLst>
              <a:ext uri="{FF2B5EF4-FFF2-40B4-BE49-F238E27FC236}">
                <a16:creationId xmlns:a16="http://schemas.microsoft.com/office/drawing/2014/main" id="{C7334AD9-5F20-684B-85E6-ECCD568F5EA4}"/>
              </a:ext>
            </a:extLst>
          </p:cNvPr>
          <p:cNvPicPr>
            <a:picLocks noChangeAspect="1"/>
          </p:cNvPicPr>
          <p:nvPr/>
        </p:nvPicPr>
        <p:blipFill>
          <a:blip r:embed="rId4"/>
          <a:stretch>
            <a:fillRect/>
          </a:stretch>
        </p:blipFill>
        <p:spPr>
          <a:xfrm>
            <a:off x="9612630" y="3996732"/>
            <a:ext cx="1805941" cy="2709892"/>
          </a:xfrm>
          <a:prstGeom prst="rect">
            <a:avLst/>
          </a:prstGeom>
        </p:spPr>
      </p:pic>
      <p:sp>
        <p:nvSpPr>
          <p:cNvPr id="13" name="TextBox 12">
            <a:extLst>
              <a:ext uri="{FF2B5EF4-FFF2-40B4-BE49-F238E27FC236}">
                <a16:creationId xmlns:a16="http://schemas.microsoft.com/office/drawing/2014/main" id="{961A6BE7-2278-224B-8954-4E0B651315C7}"/>
              </a:ext>
            </a:extLst>
          </p:cNvPr>
          <p:cNvSpPr txBox="1"/>
          <p:nvPr/>
        </p:nvSpPr>
        <p:spPr>
          <a:xfrm>
            <a:off x="502920" y="514350"/>
            <a:ext cx="5737860" cy="646331"/>
          </a:xfrm>
          <a:prstGeom prst="rect">
            <a:avLst/>
          </a:prstGeom>
          <a:noFill/>
        </p:spPr>
        <p:txBody>
          <a:bodyPr wrap="square" rtlCol="0">
            <a:spAutoFit/>
          </a:bodyPr>
          <a:lstStyle/>
          <a:p>
            <a:r>
              <a:rPr lang="en-US" sz="3600" b="1" dirty="0">
                <a:latin typeface="Garamond" panose="02020404030301010803" pitchFamily="18" charset="0"/>
              </a:rPr>
              <a:t>Intro</a:t>
            </a:r>
          </a:p>
        </p:txBody>
      </p:sp>
      <p:sp>
        <p:nvSpPr>
          <p:cNvPr id="14" name="TextBox 13">
            <a:extLst>
              <a:ext uri="{FF2B5EF4-FFF2-40B4-BE49-F238E27FC236}">
                <a16:creationId xmlns:a16="http://schemas.microsoft.com/office/drawing/2014/main" id="{80540029-DBDA-9646-89AE-DCE3CC14FA94}"/>
              </a:ext>
            </a:extLst>
          </p:cNvPr>
          <p:cNvSpPr txBox="1"/>
          <p:nvPr/>
        </p:nvSpPr>
        <p:spPr>
          <a:xfrm>
            <a:off x="502920" y="1600200"/>
            <a:ext cx="6012180" cy="4801314"/>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Garamond" panose="02020404030301010803" pitchFamily="18" charset="0"/>
              </a:rPr>
              <a:t>The history of this Rhône Valley family estate goes back a few centuries. To prove it, the current tasting room is located in the remains of an 11th century chapel.</a:t>
            </a:r>
          </a:p>
          <a:p>
            <a:pPr marL="285750" indent="-285750" algn="just">
              <a:buFont typeface="Arial" panose="020B0604020202020204" pitchFamily="34" charset="0"/>
              <a:buChar char="•"/>
            </a:pPr>
            <a:endParaRPr lang="en-US" dirty="0">
              <a:latin typeface="Garamond" panose="02020404030301010803" pitchFamily="18" charset="0"/>
            </a:endParaRPr>
          </a:p>
          <a:p>
            <a:pPr marL="285750" indent="-285750" algn="just">
              <a:buFont typeface="Arial" panose="020B0604020202020204" pitchFamily="34" charset="0"/>
              <a:buChar char="•"/>
            </a:pPr>
            <a:r>
              <a:rPr lang="en-US" dirty="0">
                <a:latin typeface="Garamond" panose="02020404030301010803" pitchFamily="18" charset="0"/>
              </a:rPr>
              <a:t>Located in the tiny town of </a:t>
            </a:r>
            <a:r>
              <a:rPr lang="en-US" dirty="0" err="1">
                <a:latin typeface="Garamond" panose="02020404030301010803" pitchFamily="18" charset="0"/>
              </a:rPr>
              <a:t>Cornillon</a:t>
            </a:r>
            <a:r>
              <a:rPr lang="en-US" dirty="0">
                <a:latin typeface="Garamond" panose="02020404030301010803" pitchFamily="18" charset="0"/>
              </a:rPr>
              <a:t> in southeast France.</a:t>
            </a:r>
          </a:p>
          <a:p>
            <a:pPr marL="285750" indent="-285750" algn="just">
              <a:buFont typeface="Arial" panose="020B0604020202020204" pitchFamily="34" charset="0"/>
              <a:buChar char="•"/>
            </a:pPr>
            <a:endParaRPr lang="en-US" dirty="0">
              <a:latin typeface="Garamond" panose="02020404030301010803" pitchFamily="18" charset="0"/>
            </a:endParaRPr>
          </a:p>
          <a:p>
            <a:pPr marL="285750" indent="-285750" algn="just">
              <a:buFont typeface="Arial" panose="020B0604020202020204" pitchFamily="34" charset="0"/>
              <a:buChar char="•"/>
            </a:pPr>
            <a:r>
              <a:rPr lang="en-US" dirty="0">
                <a:latin typeface="Garamond" panose="02020404030301010803" pitchFamily="18" charset="0"/>
              </a:rPr>
              <a:t>Agriculture on the estate is conducted in a manner in which the environment is respected; this is called Sustainable Agriculture ("Agriculture </a:t>
            </a:r>
            <a:r>
              <a:rPr lang="en-US" dirty="0" err="1">
                <a:latin typeface="Garamond" panose="02020404030301010803" pitchFamily="18" charset="0"/>
              </a:rPr>
              <a:t>Raisonnée</a:t>
            </a:r>
            <a:r>
              <a:rPr lang="en-US" dirty="0">
                <a:latin typeface="Garamond" panose="02020404030301010803" pitchFamily="18" charset="0"/>
              </a:rPr>
              <a:t>").</a:t>
            </a:r>
          </a:p>
          <a:p>
            <a:pPr marL="285750" indent="-285750" algn="just">
              <a:buFont typeface="Arial" panose="020B0604020202020204" pitchFamily="34" charset="0"/>
              <a:buChar char="•"/>
            </a:pPr>
            <a:endParaRPr lang="en-US" dirty="0">
              <a:latin typeface="Garamond" panose="02020404030301010803" pitchFamily="18" charset="0"/>
            </a:endParaRPr>
          </a:p>
          <a:p>
            <a:pPr marL="285750" indent="-285750" algn="just">
              <a:buFont typeface="Arial" panose="020B0604020202020204" pitchFamily="34" charset="0"/>
              <a:buChar char="•"/>
            </a:pPr>
            <a:r>
              <a:rPr lang="en-US" dirty="0">
                <a:latin typeface="Garamond" panose="02020404030301010803" pitchFamily="18" charset="0"/>
              </a:rPr>
              <a:t>In 1972 the tasting room opened to the public. Chateau Saint </a:t>
            </a:r>
            <a:r>
              <a:rPr lang="en-US" dirty="0" err="1">
                <a:latin typeface="Garamond" panose="02020404030301010803" pitchFamily="18" charset="0"/>
              </a:rPr>
              <a:t>Nabor</a:t>
            </a:r>
            <a:r>
              <a:rPr lang="en-US" dirty="0">
                <a:latin typeface="Garamond" panose="02020404030301010803" pitchFamily="18" charset="0"/>
              </a:rPr>
              <a:t> was the first to open a tasting room in the </a:t>
            </a:r>
            <a:r>
              <a:rPr lang="en-US" dirty="0" err="1">
                <a:latin typeface="Garamond" panose="02020404030301010803" pitchFamily="18" charset="0"/>
              </a:rPr>
              <a:t>Cèze</a:t>
            </a:r>
            <a:r>
              <a:rPr lang="en-US" dirty="0">
                <a:latin typeface="Garamond" panose="02020404030301010803" pitchFamily="18" charset="0"/>
              </a:rPr>
              <a:t> Valley, a famous tourist area, and the first estate to sell bottled wines.</a:t>
            </a:r>
          </a:p>
          <a:p>
            <a:pPr marL="285750" indent="-285750" algn="just">
              <a:buFont typeface="Arial" panose="020B0604020202020204" pitchFamily="34" charset="0"/>
              <a:buChar char="•"/>
            </a:pPr>
            <a:endParaRPr lang="en-US" dirty="0">
              <a:latin typeface="Garamond" panose="02020404030301010803" pitchFamily="18" charset="0"/>
            </a:endParaRPr>
          </a:p>
          <a:p>
            <a:pPr marL="285750" indent="-285750" algn="just">
              <a:buFont typeface="Arial" panose="020B0604020202020204" pitchFamily="34" charset="0"/>
              <a:buChar char="•"/>
            </a:pPr>
            <a:r>
              <a:rPr lang="en-US" dirty="0">
                <a:latin typeface="Garamond" panose="02020404030301010803" pitchFamily="18" charset="0"/>
              </a:rPr>
              <a:t>Each glass bottle bears the name and symbol of </a:t>
            </a:r>
            <a:r>
              <a:rPr lang="en-US" dirty="0" err="1">
                <a:latin typeface="Garamond" panose="02020404030301010803" pitchFamily="18" charset="0"/>
              </a:rPr>
              <a:t>Vignobles</a:t>
            </a:r>
            <a:r>
              <a:rPr lang="en-US" dirty="0">
                <a:latin typeface="Garamond" panose="02020404030301010803" pitchFamily="18" charset="0"/>
              </a:rPr>
              <a:t> Saint </a:t>
            </a:r>
            <a:r>
              <a:rPr lang="en-US" dirty="0" err="1">
                <a:latin typeface="Garamond" panose="02020404030301010803" pitchFamily="18" charset="0"/>
              </a:rPr>
              <a:t>Nabor</a:t>
            </a:r>
            <a:r>
              <a:rPr lang="en-US" dirty="0">
                <a:latin typeface="Garamond" panose="02020404030301010803" pitchFamily="18" charset="0"/>
              </a:rPr>
              <a:t>, an homage to the history and uniqueness of the region.</a:t>
            </a:r>
          </a:p>
        </p:txBody>
      </p:sp>
    </p:spTree>
    <p:extLst>
      <p:ext uri="{BB962C8B-B14F-4D97-AF65-F5344CB8AC3E}">
        <p14:creationId xmlns:p14="http://schemas.microsoft.com/office/powerpoint/2010/main" val="1393005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6B924A-4EBC-5048-8204-1406C95A2678}"/>
              </a:ext>
            </a:extLst>
          </p:cNvPr>
          <p:cNvPicPr>
            <a:picLocks noChangeAspect="1"/>
          </p:cNvPicPr>
          <p:nvPr/>
        </p:nvPicPr>
        <p:blipFill>
          <a:blip r:embed="rId2"/>
          <a:stretch>
            <a:fillRect/>
          </a:stretch>
        </p:blipFill>
        <p:spPr>
          <a:xfrm>
            <a:off x="0" y="-640080"/>
            <a:ext cx="12192000" cy="8138160"/>
          </a:xfrm>
          <a:prstGeom prst="rect">
            <a:avLst/>
          </a:prstGeom>
        </p:spPr>
      </p:pic>
    </p:spTree>
    <p:extLst>
      <p:ext uri="{BB962C8B-B14F-4D97-AF65-F5344CB8AC3E}">
        <p14:creationId xmlns:p14="http://schemas.microsoft.com/office/powerpoint/2010/main" val="2526392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9BBA0F-35D3-D34A-A4A2-6F9EAC925948}"/>
              </a:ext>
            </a:extLst>
          </p:cNvPr>
          <p:cNvSpPr txBox="1"/>
          <p:nvPr/>
        </p:nvSpPr>
        <p:spPr>
          <a:xfrm>
            <a:off x="502920" y="514350"/>
            <a:ext cx="5737860" cy="646331"/>
          </a:xfrm>
          <a:prstGeom prst="rect">
            <a:avLst/>
          </a:prstGeom>
          <a:noFill/>
        </p:spPr>
        <p:txBody>
          <a:bodyPr wrap="square" rtlCol="0">
            <a:spAutoFit/>
          </a:bodyPr>
          <a:lstStyle/>
          <a:p>
            <a:r>
              <a:rPr lang="en-US" sz="3600" b="1" dirty="0">
                <a:latin typeface="Garamond" panose="02020404030301010803" pitchFamily="18" charset="0"/>
              </a:rPr>
              <a:t>A Family Affair</a:t>
            </a:r>
          </a:p>
        </p:txBody>
      </p:sp>
      <p:pic>
        <p:nvPicPr>
          <p:cNvPr id="4" name="Picture 3">
            <a:extLst>
              <a:ext uri="{FF2B5EF4-FFF2-40B4-BE49-F238E27FC236}">
                <a16:creationId xmlns:a16="http://schemas.microsoft.com/office/drawing/2014/main" id="{80BB07AE-606A-DE48-B80E-FA75B7DE9FF2}"/>
              </a:ext>
            </a:extLst>
          </p:cNvPr>
          <p:cNvPicPr>
            <a:picLocks noChangeAspect="1"/>
          </p:cNvPicPr>
          <p:nvPr/>
        </p:nvPicPr>
        <p:blipFill>
          <a:blip r:embed="rId2"/>
          <a:stretch>
            <a:fillRect/>
          </a:stretch>
        </p:blipFill>
        <p:spPr>
          <a:xfrm>
            <a:off x="7250659" y="400050"/>
            <a:ext cx="4453662" cy="2962525"/>
          </a:xfrm>
          <a:prstGeom prst="rect">
            <a:avLst/>
          </a:prstGeom>
        </p:spPr>
      </p:pic>
      <p:pic>
        <p:nvPicPr>
          <p:cNvPr id="6" name="Picture 5">
            <a:extLst>
              <a:ext uri="{FF2B5EF4-FFF2-40B4-BE49-F238E27FC236}">
                <a16:creationId xmlns:a16="http://schemas.microsoft.com/office/drawing/2014/main" id="{1BBCB178-ADC8-EB45-AB74-5349A2047C2C}"/>
              </a:ext>
            </a:extLst>
          </p:cNvPr>
          <p:cNvPicPr>
            <a:picLocks noChangeAspect="1"/>
          </p:cNvPicPr>
          <p:nvPr/>
        </p:nvPicPr>
        <p:blipFill>
          <a:blip r:embed="rId3"/>
          <a:stretch>
            <a:fillRect/>
          </a:stretch>
        </p:blipFill>
        <p:spPr>
          <a:xfrm>
            <a:off x="7250659" y="3589020"/>
            <a:ext cx="1955225" cy="2933700"/>
          </a:xfrm>
          <a:prstGeom prst="rect">
            <a:avLst/>
          </a:prstGeom>
        </p:spPr>
      </p:pic>
      <p:pic>
        <p:nvPicPr>
          <p:cNvPr id="10" name="Picture 9">
            <a:extLst>
              <a:ext uri="{FF2B5EF4-FFF2-40B4-BE49-F238E27FC236}">
                <a16:creationId xmlns:a16="http://schemas.microsoft.com/office/drawing/2014/main" id="{129B8E9D-A1D8-184E-BAC3-21A1EB2A901F}"/>
              </a:ext>
            </a:extLst>
          </p:cNvPr>
          <p:cNvPicPr>
            <a:picLocks noChangeAspect="1"/>
          </p:cNvPicPr>
          <p:nvPr/>
        </p:nvPicPr>
        <p:blipFill>
          <a:blip r:embed="rId4"/>
          <a:stretch>
            <a:fillRect/>
          </a:stretch>
        </p:blipFill>
        <p:spPr>
          <a:xfrm>
            <a:off x="9490710" y="3589020"/>
            <a:ext cx="2209800" cy="2933700"/>
          </a:xfrm>
          <a:prstGeom prst="rect">
            <a:avLst/>
          </a:prstGeom>
        </p:spPr>
      </p:pic>
      <p:sp>
        <p:nvSpPr>
          <p:cNvPr id="11" name="TextBox 10">
            <a:extLst>
              <a:ext uri="{FF2B5EF4-FFF2-40B4-BE49-F238E27FC236}">
                <a16:creationId xmlns:a16="http://schemas.microsoft.com/office/drawing/2014/main" id="{146E5ACE-3AF6-1843-B0B6-CD189FE8467B}"/>
              </a:ext>
            </a:extLst>
          </p:cNvPr>
          <p:cNvSpPr txBox="1"/>
          <p:nvPr/>
        </p:nvSpPr>
        <p:spPr>
          <a:xfrm>
            <a:off x="502920" y="1600200"/>
            <a:ext cx="6012180" cy="4801314"/>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Garamond" panose="02020404030301010803" pitchFamily="18" charset="0"/>
              </a:rPr>
              <a:t>Vintners from father to son for 6 generations; the Castor family is an example of continuity and tradition.</a:t>
            </a:r>
          </a:p>
          <a:p>
            <a:pPr marL="285750" indent="-285750" algn="just">
              <a:buFont typeface="Arial" panose="020B0604020202020204" pitchFamily="34" charset="0"/>
              <a:buChar char="•"/>
            </a:pPr>
            <a:endParaRPr lang="en-US" dirty="0">
              <a:latin typeface="Garamond" panose="02020404030301010803" pitchFamily="18" charset="0"/>
            </a:endParaRPr>
          </a:p>
          <a:p>
            <a:pPr marL="285750" indent="-285750" algn="just">
              <a:buFont typeface="Arial" panose="020B0604020202020204" pitchFamily="34" charset="0"/>
              <a:buChar char="•"/>
            </a:pPr>
            <a:r>
              <a:rPr lang="en-US" dirty="0">
                <a:latin typeface="Garamond" panose="02020404030301010803" pitchFamily="18" charset="0"/>
              </a:rPr>
              <a:t>From 1870 through 1945, wine production was small and mostly for the family's own consumption during the first three Castor generations.</a:t>
            </a:r>
          </a:p>
          <a:p>
            <a:pPr marL="285750" indent="-285750" algn="just">
              <a:buFont typeface="Arial" panose="020B0604020202020204" pitchFamily="34" charset="0"/>
              <a:buChar char="•"/>
            </a:pPr>
            <a:endParaRPr lang="en-US" dirty="0">
              <a:latin typeface="Garamond" panose="02020404030301010803" pitchFamily="18" charset="0"/>
            </a:endParaRPr>
          </a:p>
          <a:p>
            <a:pPr marL="285750" indent="-285750" algn="just">
              <a:buFont typeface="Arial" panose="020B0604020202020204" pitchFamily="34" charset="0"/>
              <a:buChar char="•"/>
            </a:pPr>
            <a:r>
              <a:rPr lang="en-US" dirty="0">
                <a:latin typeface="Garamond" panose="02020404030301010803" pitchFamily="18" charset="0"/>
              </a:rPr>
              <a:t>The terroir of </a:t>
            </a:r>
            <a:r>
              <a:rPr lang="en-US" dirty="0" err="1">
                <a:latin typeface="Garamond" panose="02020404030301010803" pitchFamily="18" charset="0"/>
              </a:rPr>
              <a:t>Cornillon</a:t>
            </a:r>
            <a:r>
              <a:rPr lang="en-US" dirty="0">
                <a:latin typeface="Garamond" panose="02020404030301010803" pitchFamily="18" charset="0"/>
              </a:rPr>
              <a:t> was classified AOC </a:t>
            </a:r>
            <a:r>
              <a:rPr lang="en-US" dirty="0" err="1">
                <a:latin typeface="Garamond" panose="02020404030301010803" pitchFamily="18" charset="0"/>
              </a:rPr>
              <a:t>Côtes</a:t>
            </a:r>
            <a:r>
              <a:rPr lang="en-US" dirty="0">
                <a:latin typeface="Garamond" panose="02020404030301010803" pitchFamily="18" charset="0"/>
              </a:rPr>
              <a:t> du Rhône in 1972, after a long fight by fourth generation owner, Edmond Castor.</a:t>
            </a:r>
          </a:p>
          <a:p>
            <a:pPr marL="285750" indent="-285750" algn="just">
              <a:buFont typeface="Arial" panose="020B0604020202020204" pitchFamily="34" charset="0"/>
              <a:buChar char="•"/>
            </a:pPr>
            <a:endParaRPr lang="en-US" dirty="0">
              <a:latin typeface="Garamond" panose="02020404030301010803" pitchFamily="18" charset="0"/>
            </a:endParaRPr>
          </a:p>
          <a:p>
            <a:pPr marL="285750" indent="-285750" algn="just">
              <a:buFont typeface="Arial" panose="020B0604020202020204" pitchFamily="34" charset="0"/>
              <a:buChar char="•"/>
            </a:pPr>
            <a:r>
              <a:rPr lang="en-US" dirty="0">
                <a:latin typeface="Garamond" panose="02020404030301010803" pitchFamily="18" charset="0"/>
              </a:rPr>
              <a:t>Gérard Castor took control after his father’s untimely death and saw to increasing vineyard plantings with a focus on quality wine production.</a:t>
            </a:r>
          </a:p>
          <a:p>
            <a:pPr marL="285750" indent="-285750" algn="just">
              <a:buFont typeface="Arial" panose="020B0604020202020204" pitchFamily="34" charset="0"/>
              <a:buChar char="•"/>
            </a:pPr>
            <a:endParaRPr lang="en-US" dirty="0">
              <a:latin typeface="Garamond" panose="02020404030301010803" pitchFamily="18" charset="0"/>
            </a:endParaRPr>
          </a:p>
          <a:p>
            <a:pPr marL="285750" indent="-285750" algn="just">
              <a:buFont typeface="Arial" panose="020B0604020202020204" pitchFamily="34" charset="0"/>
              <a:buChar char="•"/>
            </a:pPr>
            <a:r>
              <a:rPr lang="en-US" dirty="0">
                <a:latin typeface="Garamond" panose="02020404030301010803" pitchFamily="18" charset="0"/>
              </a:rPr>
              <a:t>In 2011, Gérard’s two sons, </a:t>
            </a:r>
            <a:r>
              <a:rPr lang="en-US" dirty="0" err="1">
                <a:latin typeface="Garamond" panose="02020404030301010803" pitchFamily="18" charset="0"/>
              </a:rPr>
              <a:t>Jérémie</a:t>
            </a:r>
            <a:r>
              <a:rPr lang="en-US" dirty="0">
                <a:latin typeface="Garamond" panose="02020404030301010803" pitchFamily="18" charset="0"/>
              </a:rPr>
              <a:t> and Raphaël took the reins from their father to steer the business into the future.</a:t>
            </a:r>
          </a:p>
        </p:txBody>
      </p:sp>
    </p:spTree>
    <p:extLst>
      <p:ext uri="{BB962C8B-B14F-4D97-AF65-F5344CB8AC3E}">
        <p14:creationId xmlns:p14="http://schemas.microsoft.com/office/powerpoint/2010/main" val="2400766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0ED410-27AF-3343-B2FC-12170A9D4EF7}"/>
              </a:ext>
            </a:extLst>
          </p:cNvPr>
          <p:cNvPicPr>
            <a:picLocks noChangeAspect="1"/>
          </p:cNvPicPr>
          <p:nvPr/>
        </p:nvPicPr>
        <p:blipFill>
          <a:blip r:embed="rId2"/>
          <a:stretch>
            <a:fillRect/>
          </a:stretch>
        </p:blipFill>
        <p:spPr>
          <a:xfrm>
            <a:off x="0" y="-1143000"/>
            <a:ext cx="12192000" cy="9144000"/>
          </a:xfrm>
          <a:prstGeom prst="rect">
            <a:avLst/>
          </a:prstGeom>
        </p:spPr>
      </p:pic>
    </p:spTree>
    <p:extLst>
      <p:ext uri="{BB962C8B-B14F-4D97-AF65-F5344CB8AC3E}">
        <p14:creationId xmlns:p14="http://schemas.microsoft.com/office/powerpoint/2010/main" val="1690634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9BBA0F-35D3-D34A-A4A2-6F9EAC925948}"/>
              </a:ext>
            </a:extLst>
          </p:cNvPr>
          <p:cNvSpPr txBox="1"/>
          <p:nvPr/>
        </p:nvSpPr>
        <p:spPr>
          <a:xfrm>
            <a:off x="6023610" y="514350"/>
            <a:ext cx="5737860" cy="646331"/>
          </a:xfrm>
          <a:prstGeom prst="rect">
            <a:avLst/>
          </a:prstGeom>
          <a:noFill/>
        </p:spPr>
        <p:txBody>
          <a:bodyPr wrap="square" rtlCol="0">
            <a:spAutoFit/>
          </a:bodyPr>
          <a:lstStyle/>
          <a:p>
            <a:r>
              <a:rPr lang="en-US" sz="3600" b="1" dirty="0">
                <a:latin typeface="Garamond" panose="02020404030301010803" pitchFamily="18" charset="0"/>
              </a:rPr>
              <a:t>The Vineyards</a:t>
            </a:r>
          </a:p>
        </p:txBody>
      </p:sp>
      <p:sp>
        <p:nvSpPr>
          <p:cNvPr id="11" name="TextBox 10">
            <a:extLst>
              <a:ext uri="{FF2B5EF4-FFF2-40B4-BE49-F238E27FC236}">
                <a16:creationId xmlns:a16="http://schemas.microsoft.com/office/drawing/2014/main" id="{146E5ACE-3AF6-1843-B0B6-CD189FE8467B}"/>
              </a:ext>
            </a:extLst>
          </p:cNvPr>
          <p:cNvSpPr txBox="1"/>
          <p:nvPr/>
        </p:nvSpPr>
        <p:spPr>
          <a:xfrm>
            <a:off x="6023610" y="1600200"/>
            <a:ext cx="6012180" cy="5078313"/>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Garamond" panose="02020404030301010803" pitchFamily="18" charset="0"/>
              </a:rPr>
              <a:t>Diverse Terroir brings personality to the wines.</a:t>
            </a:r>
          </a:p>
          <a:p>
            <a:pPr marL="285750" indent="-285750" algn="just">
              <a:buFont typeface="Arial" panose="020B0604020202020204" pitchFamily="34" charset="0"/>
              <a:buChar char="•"/>
            </a:pPr>
            <a:endParaRPr lang="en-US" dirty="0">
              <a:latin typeface="Garamond" panose="02020404030301010803" pitchFamily="18" charset="0"/>
            </a:endParaRPr>
          </a:p>
          <a:p>
            <a:pPr marL="285750" indent="-285750" algn="just">
              <a:buFont typeface="Arial" panose="020B0604020202020204" pitchFamily="34" charset="0"/>
              <a:buChar char="•"/>
            </a:pPr>
            <a:r>
              <a:rPr lang="en-US" dirty="0">
                <a:latin typeface="Garamond" panose="02020404030301010803" pitchFamily="18" charset="0"/>
              </a:rPr>
              <a:t>The soils on the terraces are chalk and clay with various amounts of rocks, which produce powerful and well structured wines. </a:t>
            </a:r>
          </a:p>
          <a:p>
            <a:pPr marL="285750" indent="-285750" algn="just">
              <a:buFont typeface="Arial" panose="020B0604020202020204" pitchFamily="34" charset="0"/>
              <a:buChar char="•"/>
            </a:pPr>
            <a:endParaRPr lang="en-US" dirty="0">
              <a:latin typeface="Garamond" panose="02020404030301010803" pitchFamily="18" charset="0"/>
            </a:endParaRPr>
          </a:p>
          <a:p>
            <a:pPr marL="285750" indent="-285750" algn="just">
              <a:buFont typeface="Arial" panose="020B0604020202020204" pitchFamily="34" charset="0"/>
              <a:buChar char="•"/>
            </a:pPr>
            <a:r>
              <a:rPr lang="en-US" dirty="0">
                <a:latin typeface="Garamond" panose="02020404030301010803" pitchFamily="18" charset="0"/>
              </a:rPr>
              <a:t>The soils on the low-hillside and plains are sand and clay with limestone and gravel, which produce fresh and fruity wines. </a:t>
            </a:r>
          </a:p>
          <a:p>
            <a:pPr marL="285750" indent="-285750" algn="just">
              <a:buFont typeface="Arial" panose="020B0604020202020204" pitchFamily="34" charset="0"/>
              <a:buChar char="•"/>
            </a:pPr>
            <a:endParaRPr lang="en-US" dirty="0">
              <a:latin typeface="Garamond" panose="02020404030301010803" pitchFamily="18" charset="0"/>
            </a:endParaRPr>
          </a:p>
          <a:p>
            <a:pPr marL="285750" indent="-285750" algn="just">
              <a:buFont typeface="Arial" panose="020B0604020202020204" pitchFamily="34" charset="0"/>
              <a:buChar char="•"/>
            </a:pPr>
            <a:r>
              <a:rPr lang="en-US" dirty="0">
                <a:latin typeface="Garamond" panose="02020404030301010803" pitchFamily="18" charset="0"/>
              </a:rPr>
              <a:t>Machine harvesters have been used for over 20 years to harvest the grapes. During those years, the vineyards have been established to accommodate the machine. Knowledge has also expanded, which allows achieving quality equal to that of a manual harvest.</a:t>
            </a:r>
          </a:p>
          <a:p>
            <a:pPr marL="285750" indent="-285750" algn="just">
              <a:buFont typeface="Arial" panose="020B0604020202020204" pitchFamily="34" charset="0"/>
              <a:buChar char="•"/>
            </a:pPr>
            <a:endParaRPr lang="en-US" dirty="0">
              <a:latin typeface="Garamond" panose="02020404030301010803" pitchFamily="18" charset="0"/>
            </a:endParaRPr>
          </a:p>
          <a:p>
            <a:pPr marL="285750" indent="-285750" algn="just">
              <a:buFont typeface="Arial" panose="020B0604020202020204" pitchFamily="34" charset="0"/>
              <a:buChar char="•"/>
            </a:pPr>
            <a:r>
              <a:rPr lang="en-US" dirty="0">
                <a:latin typeface="Garamond" panose="02020404030301010803" pitchFamily="18" charset="0"/>
              </a:rPr>
              <a:t>Using this machine, it takes 5 weeks to harvest all the grapes for the season and allows for a quick reaction if an emergency situation should arise. </a:t>
            </a:r>
          </a:p>
        </p:txBody>
      </p:sp>
      <p:pic>
        <p:nvPicPr>
          <p:cNvPr id="5" name="Picture 4">
            <a:extLst>
              <a:ext uri="{FF2B5EF4-FFF2-40B4-BE49-F238E27FC236}">
                <a16:creationId xmlns:a16="http://schemas.microsoft.com/office/drawing/2014/main" id="{284C967A-A94C-0546-93DA-539C6079AB2D}"/>
              </a:ext>
            </a:extLst>
          </p:cNvPr>
          <p:cNvPicPr>
            <a:picLocks noChangeAspect="1"/>
          </p:cNvPicPr>
          <p:nvPr/>
        </p:nvPicPr>
        <p:blipFill>
          <a:blip r:embed="rId2"/>
          <a:stretch>
            <a:fillRect/>
          </a:stretch>
        </p:blipFill>
        <p:spPr>
          <a:xfrm>
            <a:off x="-4507947" y="0"/>
            <a:ext cx="10308037" cy="6858000"/>
          </a:xfrm>
          <a:prstGeom prst="rect">
            <a:avLst/>
          </a:prstGeom>
        </p:spPr>
      </p:pic>
    </p:spTree>
    <p:extLst>
      <p:ext uri="{BB962C8B-B14F-4D97-AF65-F5344CB8AC3E}">
        <p14:creationId xmlns:p14="http://schemas.microsoft.com/office/powerpoint/2010/main" val="4243256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14074E-4739-4D4C-80A3-81BAF1FD7BC4}"/>
              </a:ext>
            </a:extLst>
          </p:cNvPr>
          <p:cNvPicPr>
            <a:picLocks noChangeAspect="1"/>
          </p:cNvPicPr>
          <p:nvPr/>
        </p:nvPicPr>
        <p:blipFill>
          <a:blip r:embed="rId2"/>
          <a:stretch>
            <a:fillRect/>
          </a:stretch>
        </p:blipFill>
        <p:spPr>
          <a:xfrm>
            <a:off x="0" y="-640080"/>
            <a:ext cx="12192000" cy="8138160"/>
          </a:xfrm>
          <a:prstGeom prst="rect">
            <a:avLst/>
          </a:prstGeom>
        </p:spPr>
      </p:pic>
    </p:spTree>
    <p:extLst>
      <p:ext uri="{BB962C8B-B14F-4D97-AF65-F5344CB8AC3E}">
        <p14:creationId xmlns:p14="http://schemas.microsoft.com/office/powerpoint/2010/main" val="737523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9BBA0F-35D3-D34A-A4A2-6F9EAC925948}"/>
              </a:ext>
            </a:extLst>
          </p:cNvPr>
          <p:cNvSpPr txBox="1"/>
          <p:nvPr/>
        </p:nvSpPr>
        <p:spPr>
          <a:xfrm>
            <a:off x="502920" y="514350"/>
            <a:ext cx="5737860" cy="646331"/>
          </a:xfrm>
          <a:prstGeom prst="rect">
            <a:avLst/>
          </a:prstGeom>
          <a:noFill/>
        </p:spPr>
        <p:txBody>
          <a:bodyPr wrap="square" rtlCol="0">
            <a:spAutoFit/>
          </a:bodyPr>
          <a:lstStyle/>
          <a:p>
            <a:r>
              <a:rPr lang="en-US" sz="3600" b="1" dirty="0">
                <a:latin typeface="Garamond" panose="02020404030301010803" pitchFamily="18" charset="0"/>
              </a:rPr>
              <a:t>The Cellar</a:t>
            </a:r>
          </a:p>
        </p:txBody>
      </p:sp>
      <p:sp>
        <p:nvSpPr>
          <p:cNvPr id="11" name="TextBox 10">
            <a:extLst>
              <a:ext uri="{FF2B5EF4-FFF2-40B4-BE49-F238E27FC236}">
                <a16:creationId xmlns:a16="http://schemas.microsoft.com/office/drawing/2014/main" id="{146E5ACE-3AF6-1843-B0B6-CD189FE8467B}"/>
              </a:ext>
            </a:extLst>
          </p:cNvPr>
          <p:cNvSpPr txBox="1"/>
          <p:nvPr/>
        </p:nvSpPr>
        <p:spPr>
          <a:xfrm>
            <a:off x="502920" y="1600200"/>
            <a:ext cx="6012180" cy="4801314"/>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Garamond" panose="02020404030301010803" pitchFamily="18" charset="0"/>
              </a:rPr>
              <a:t>The very functional cellar is designed in a straight line, divided into two sections: the 1st where the red wines are produced and the 2nd where rose and white wines are produced.</a:t>
            </a:r>
          </a:p>
          <a:p>
            <a:pPr marL="285750" indent="-285750" algn="just">
              <a:buFont typeface="Arial" panose="020B0604020202020204" pitchFamily="34" charset="0"/>
              <a:buChar char="•"/>
            </a:pPr>
            <a:endParaRPr lang="en-US" dirty="0">
              <a:latin typeface="Garamond" panose="02020404030301010803" pitchFamily="18" charset="0"/>
            </a:endParaRPr>
          </a:p>
          <a:p>
            <a:pPr marL="285750" indent="-285750" algn="just">
              <a:buFont typeface="Arial" panose="020B0604020202020204" pitchFamily="34" charset="0"/>
              <a:buChar char="•"/>
            </a:pPr>
            <a:r>
              <a:rPr lang="en-US" dirty="0">
                <a:latin typeface="Garamond" panose="02020404030301010803" pitchFamily="18" charset="0"/>
              </a:rPr>
              <a:t>Each tank is temperature-controlled, equipped with a cooling system. This system allows for total control over each fermenting tank to extract all the fantastic fruit characters.</a:t>
            </a:r>
          </a:p>
          <a:p>
            <a:pPr marL="285750" indent="-285750" algn="just">
              <a:buFont typeface="Arial" panose="020B0604020202020204" pitchFamily="34" charset="0"/>
              <a:buChar char="•"/>
            </a:pPr>
            <a:endParaRPr lang="en-US" dirty="0">
              <a:latin typeface="Garamond" panose="02020404030301010803" pitchFamily="18" charset="0"/>
            </a:endParaRPr>
          </a:p>
          <a:p>
            <a:pPr marL="285750" indent="-285750" algn="just">
              <a:buFont typeface="Arial" panose="020B0604020202020204" pitchFamily="34" charset="0"/>
              <a:buChar char="•"/>
            </a:pPr>
            <a:r>
              <a:rPr lang="en-US" dirty="0">
                <a:latin typeface="Garamond" panose="02020404030301010803" pitchFamily="18" charset="0"/>
              </a:rPr>
              <a:t>The grapes are pressed with the greatest care with a membrane press.</a:t>
            </a:r>
          </a:p>
          <a:p>
            <a:pPr marL="285750" indent="-285750" algn="just">
              <a:buFont typeface="Arial" panose="020B0604020202020204" pitchFamily="34" charset="0"/>
              <a:buChar char="•"/>
            </a:pPr>
            <a:endParaRPr lang="en-US" dirty="0">
              <a:latin typeface="Garamond" panose="02020404030301010803" pitchFamily="18" charset="0"/>
            </a:endParaRPr>
          </a:p>
          <a:p>
            <a:pPr marL="285750" indent="-285750" algn="just">
              <a:buFont typeface="Arial" panose="020B0604020202020204" pitchFamily="34" charset="0"/>
              <a:buChar char="•"/>
            </a:pPr>
            <a:r>
              <a:rPr lang="en-US" dirty="0">
                <a:latin typeface="Garamond" panose="02020404030301010803" pitchFamily="18" charset="0"/>
              </a:rPr>
              <a:t>In order to express the best characters of each wine, some are aged only in tanks while others receive a few months in neutral French oak barrels.</a:t>
            </a:r>
          </a:p>
          <a:p>
            <a:pPr marL="285750" indent="-285750" algn="just">
              <a:buFont typeface="Arial" panose="020B0604020202020204" pitchFamily="34" charset="0"/>
              <a:buChar char="•"/>
            </a:pPr>
            <a:endParaRPr lang="en-US" dirty="0">
              <a:latin typeface="Garamond" panose="02020404030301010803" pitchFamily="18" charset="0"/>
            </a:endParaRPr>
          </a:p>
          <a:p>
            <a:pPr marL="285750" indent="-285750" algn="just">
              <a:buFont typeface="Arial" panose="020B0604020202020204" pitchFamily="34" charset="0"/>
              <a:buChar char="•"/>
            </a:pPr>
            <a:r>
              <a:rPr lang="en-US" dirty="0">
                <a:latin typeface="Garamond" panose="02020404030301010803" pitchFamily="18" charset="0"/>
              </a:rPr>
              <a:t>All the wines are filtered by cross-flow filtration and are bottled on the estate.</a:t>
            </a:r>
          </a:p>
        </p:txBody>
      </p:sp>
      <p:pic>
        <p:nvPicPr>
          <p:cNvPr id="9" name="Picture 8">
            <a:extLst>
              <a:ext uri="{FF2B5EF4-FFF2-40B4-BE49-F238E27FC236}">
                <a16:creationId xmlns:a16="http://schemas.microsoft.com/office/drawing/2014/main" id="{B96A0AD7-5C7E-6E43-A277-B64B5B293DC5}"/>
              </a:ext>
            </a:extLst>
          </p:cNvPr>
          <p:cNvPicPr>
            <a:picLocks noChangeAspect="1"/>
          </p:cNvPicPr>
          <p:nvPr/>
        </p:nvPicPr>
        <p:blipFill>
          <a:blip r:embed="rId2"/>
          <a:stretch>
            <a:fillRect/>
          </a:stretch>
        </p:blipFill>
        <p:spPr>
          <a:xfrm>
            <a:off x="6707422" y="0"/>
            <a:ext cx="10308038" cy="6858000"/>
          </a:xfrm>
          <a:prstGeom prst="rect">
            <a:avLst/>
          </a:prstGeom>
        </p:spPr>
      </p:pic>
    </p:spTree>
    <p:extLst>
      <p:ext uri="{BB962C8B-B14F-4D97-AF65-F5344CB8AC3E}">
        <p14:creationId xmlns:p14="http://schemas.microsoft.com/office/powerpoint/2010/main" val="38457907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1135</TotalTime>
  <Words>662</Words>
  <Application>Microsoft Macintosh PowerPoint</Application>
  <PresentationFormat>Widescreen</PresentationFormat>
  <Paragraphs>59</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Garamond</vt:lpstr>
      <vt:lpstr>Lato Light</vt:lpstr>
      <vt:lpstr>Lato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10</cp:revision>
  <dcterms:created xsi:type="dcterms:W3CDTF">2020-10-14T22:33:26Z</dcterms:created>
  <dcterms:modified xsi:type="dcterms:W3CDTF">2020-10-15T18:31:02Z</dcterms:modified>
</cp:coreProperties>
</file>